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301" r:id="rId2"/>
    <p:sldId id="258" r:id="rId3"/>
    <p:sldId id="259" r:id="rId4"/>
    <p:sldId id="260" r:id="rId5"/>
    <p:sldId id="271" r:id="rId6"/>
    <p:sldId id="261" r:id="rId7"/>
    <p:sldId id="273" r:id="rId8"/>
    <p:sldId id="274" r:id="rId9"/>
    <p:sldId id="275" r:id="rId10"/>
    <p:sldId id="276" r:id="rId11"/>
    <p:sldId id="277" r:id="rId12"/>
    <p:sldId id="262" r:id="rId13"/>
    <p:sldId id="278" r:id="rId14"/>
    <p:sldId id="279" r:id="rId15"/>
    <p:sldId id="280" r:id="rId16"/>
    <p:sldId id="281" r:id="rId17"/>
    <p:sldId id="282" r:id="rId18"/>
    <p:sldId id="283" r:id="rId19"/>
    <p:sldId id="263" r:id="rId20"/>
    <p:sldId id="284" r:id="rId21"/>
    <p:sldId id="290" r:id="rId22"/>
    <p:sldId id="285" r:id="rId23"/>
    <p:sldId id="291" r:id="rId24"/>
    <p:sldId id="286" r:id="rId25"/>
    <p:sldId id="292" r:id="rId26"/>
    <p:sldId id="287" r:id="rId27"/>
    <p:sldId id="293" r:id="rId28"/>
    <p:sldId id="303" r:id="rId29"/>
    <p:sldId id="288" r:id="rId30"/>
    <p:sldId id="294" r:id="rId31"/>
    <p:sldId id="289" r:id="rId32"/>
    <p:sldId id="295" r:id="rId33"/>
    <p:sldId id="265" r:id="rId34"/>
    <p:sldId id="266" r:id="rId35"/>
    <p:sldId id="297" r:id="rId36"/>
    <p:sldId id="304" r:id="rId37"/>
    <p:sldId id="298" r:id="rId38"/>
    <p:sldId id="299" r:id="rId39"/>
    <p:sldId id="300" r:id="rId40"/>
    <p:sldId id="268" r:id="rId41"/>
    <p:sldId id="269" r:id="rId42"/>
    <p:sldId id="302"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p:scale>
          <a:sx n="80" d="100"/>
          <a:sy n="80" d="100"/>
        </p:scale>
        <p:origin x="58" y="1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diagrams/_rels/data1.xml.rels><?xml version="1.0" encoding="UTF-8" standalone="yes"?>
<Relationships xmlns="http://schemas.openxmlformats.org/package/2006/relationships"><Relationship Id="rId8" Type="http://schemas.openxmlformats.org/officeDocument/2006/relationships/image" Target="../media/image45.svg"/><Relationship Id="rId13" Type="http://schemas.openxmlformats.org/officeDocument/2006/relationships/image" Target="../media/image50.png"/><Relationship Id="rId3" Type="http://schemas.openxmlformats.org/officeDocument/2006/relationships/image" Target="../media/image40.png"/><Relationship Id="rId7" Type="http://schemas.openxmlformats.org/officeDocument/2006/relationships/image" Target="../media/image44.png"/><Relationship Id="rId12" Type="http://schemas.openxmlformats.org/officeDocument/2006/relationships/image" Target="../media/image49.svg"/><Relationship Id="rId2" Type="http://schemas.openxmlformats.org/officeDocument/2006/relationships/image" Target="../media/image39.svg"/><Relationship Id="rId1" Type="http://schemas.openxmlformats.org/officeDocument/2006/relationships/image" Target="../media/image38.png"/><Relationship Id="rId6" Type="http://schemas.openxmlformats.org/officeDocument/2006/relationships/image" Target="../media/image43.svg"/><Relationship Id="rId11" Type="http://schemas.openxmlformats.org/officeDocument/2006/relationships/image" Target="../media/image48.png"/><Relationship Id="rId5" Type="http://schemas.openxmlformats.org/officeDocument/2006/relationships/image" Target="../media/image42.png"/><Relationship Id="rId10" Type="http://schemas.openxmlformats.org/officeDocument/2006/relationships/image" Target="../media/image47.svg"/><Relationship Id="rId4" Type="http://schemas.openxmlformats.org/officeDocument/2006/relationships/image" Target="../media/image41.svg"/><Relationship Id="rId9" Type="http://schemas.openxmlformats.org/officeDocument/2006/relationships/image" Target="../media/image46.png"/><Relationship Id="rId14" Type="http://schemas.openxmlformats.org/officeDocument/2006/relationships/image" Target="../media/image51.svg"/></Relationships>
</file>

<file path=ppt/diagrams/_rels/drawing1.xml.rels><?xml version="1.0" encoding="UTF-8" standalone="yes"?>
<Relationships xmlns="http://schemas.openxmlformats.org/package/2006/relationships"><Relationship Id="rId8" Type="http://schemas.openxmlformats.org/officeDocument/2006/relationships/image" Target="../media/image45.svg"/><Relationship Id="rId13" Type="http://schemas.openxmlformats.org/officeDocument/2006/relationships/image" Target="../media/image50.png"/><Relationship Id="rId3" Type="http://schemas.openxmlformats.org/officeDocument/2006/relationships/image" Target="../media/image40.png"/><Relationship Id="rId7" Type="http://schemas.openxmlformats.org/officeDocument/2006/relationships/image" Target="../media/image44.png"/><Relationship Id="rId12" Type="http://schemas.openxmlformats.org/officeDocument/2006/relationships/image" Target="../media/image49.svg"/><Relationship Id="rId2" Type="http://schemas.openxmlformats.org/officeDocument/2006/relationships/image" Target="../media/image39.svg"/><Relationship Id="rId1" Type="http://schemas.openxmlformats.org/officeDocument/2006/relationships/image" Target="../media/image38.png"/><Relationship Id="rId6" Type="http://schemas.openxmlformats.org/officeDocument/2006/relationships/image" Target="../media/image43.svg"/><Relationship Id="rId11" Type="http://schemas.openxmlformats.org/officeDocument/2006/relationships/image" Target="../media/image48.png"/><Relationship Id="rId5" Type="http://schemas.openxmlformats.org/officeDocument/2006/relationships/image" Target="../media/image42.png"/><Relationship Id="rId10" Type="http://schemas.openxmlformats.org/officeDocument/2006/relationships/image" Target="../media/image47.svg"/><Relationship Id="rId4" Type="http://schemas.openxmlformats.org/officeDocument/2006/relationships/image" Target="../media/image41.svg"/><Relationship Id="rId9" Type="http://schemas.openxmlformats.org/officeDocument/2006/relationships/image" Target="../media/image46.png"/><Relationship Id="rId14" Type="http://schemas.openxmlformats.org/officeDocument/2006/relationships/image" Target="../media/image51.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964D243-956F-4195-9BA5-E341CEB95F4E}" type="doc">
      <dgm:prSet loTypeId="urn:microsoft.com/office/officeart/2018/2/layout/IconVerticalSolidList" loCatId="icon" qsTypeId="urn:microsoft.com/office/officeart/2005/8/quickstyle/simple1" qsCatId="simple" csTypeId="urn:microsoft.com/office/officeart/2018/5/colors/Iconchunking_neutralbg_colorful5" csCatId="colorful" phldr="1"/>
      <dgm:spPr/>
      <dgm:t>
        <a:bodyPr/>
        <a:lstStyle/>
        <a:p>
          <a:endParaRPr lang="en-US"/>
        </a:p>
      </dgm:t>
    </dgm:pt>
    <dgm:pt modelId="{02EBFF8C-FF50-4903-9397-177DB9BAEBAD}">
      <dgm:prSet custT="1"/>
      <dgm:spPr/>
      <dgm:t>
        <a:bodyPr/>
        <a:lstStyle/>
        <a:p>
          <a:r>
            <a:rPr lang="en-US" sz="1800" b="1" u="sng" dirty="0">
              <a:latin typeface="Times New Roman" panose="02020603050405020304" pitchFamily="18" charset="0"/>
              <a:cs typeface="Times New Roman" panose="02020603050405020304" pitchFamily="18" charset="0"/>
            </a:rPr>
            <a:t>MAPE for each Models:</a:t>
          </a:r>
          <a:endParaRPr lang="en-US" sz="1800" u="sng" dirty="0">
            <a:latin typeface="Times New Roman" panose="02020603050405020304" pitchFamily="18" charset="0"/>
            <a:cs typeface="Times New Roman" panose="02020603050405020304" pitchFamily="18" charset="0"/>
          </a:endParaRPr>
        </a:p>
      </dgm:t>
    </dgm:pt>
    <dgm:pt modelId="{E7142B01-6638-4314-9906-2B7A50BA27D1}" type="parTrans" cxnId="{6ACE72F2-95AF-439F-A1B2-2CC7714F2356}">
      <dgm:prSet/>
      <dgm:spPr/>
      <dgm:t>
        <a:bodyPr/>
        <a:lstStyle/>
        <a:p>
          <a:endParaRPr lang="en-US"/>
        </a:p>
      </dgm:t>
    </dgm:pt>
    <dgm:pt modelId="{281F8999-06B4-41C7-A5AF-43AF3291EFB5}" type="sibTrans" cxnId="{6ACE72F2-95AF-439F-A1B2-2CC7714F2356}">
      <dgm:prSet/>
      <dgm:spPr/>
      <dgm:t>
        <a:bodyPr/>
        <a:lstStyle/>
        <a:p>
          <a:endParaRPr lang="en-US"/>
        </a:p>
      </dgm:t>
    </dgm:pt>
    <dgm:pt modelId="{864BFAD1-4E4D-43D0-AB7C-075A6BDCBD1C}">
      <dgm:prSet/>
      <dgm:spPr/>
      <dgm:t>
        <a:bodyPr/>
        <a:lstStyle/>
        <a:p>
          <a:r>
            <a:rPr lang="en-US" b="1" dirty="0"/>
            <a:t>Linear Regression: 8.54</a:t>
          </a:r>
        </a:p>
      </dgm:t>
    </dgm:pt>
    <dgm:pt modelId="{A7EA29DF-99DE-4A40-853F-BADAD5AA51BA}" type="parTrans" cxnId="{CE41A93F-460E-44FA-BC39-895884E5882E}">
      <dgm:prSet/>
      <dgm:spPr/>
      <dgm:t>
        <a:bodyPr/>
        <a:lstStyle/>
        <a:p>
          <a:endParaRPr lang="en-US"/>
        </a:p>
      </dgm:t>
    </dgm:pt>
    <dgm:pt modelId="{47ED7EC3-17E1-4680-90B3-33C17E6F116C}" type="sibTrans" cxnId="{CE41A93F-460E-44FA-BC39-895884E5882E}">
      <dgm:prSet/>
      <dgm:spPr/>
      <dgm:t>
        <a:bodyPr/>
        <a:lstStyle/>
        <a:p>
          <a:endParaRPr lang="en-US"/>
        </a:p>
      </dgm:t>
    </dgm:pt>
    <dgm:pt modelId="{787751B4-927C-48B5-AFBD-336F7C4602D7}">
      <dgm:prSet/>
      <dgm:spPr/>
      <dgm:t>
        <a:bodyPr/>
        <a:lstStyle/>
        <a:p>
          <a:r>
            <a:rPr lang="en-US" b="1" dirty="0"/>
            <a:t>Neural Network: 5.75</a:t>
          </a:r>
        </a:p>
      </dgm:t>
    </dgm:pt>
    <dgm:pt modelId="{2A66FB98-A430-4DA8-B842-92580A2ED693}" type="parTrans" cxnId="{7DAE5D77-4165-4D11-B88C-F63489FD00D4}">
      <dgm:prSet/>
      <dgm:spPr/>
      <dgm:t>
        <a:bodyPr/>
        <a:lstStyle/>
        <a:p>
          <a:endParaRPr lang="en-US"/>
        </a:p>
      </dgm:t>
    </dgm:pt>
    <dgm:pt modelId="{E1D716CE-2865-4483-B7E1-CBAC36834445}" type="sibTrans" cxnId="{7DAE5D77-4165-4D11-B88C-F63489FD00D4}">
      <dgm:prSet/>
      <dgm:spPr/>
      <dgm:t>
        <a:bodyPr/>
        <a:lstStyle/>
        <a:p>
          <a:endParaRPr lang="en-US"/>
        </a:p>
      </dgm:t>
    </dgm:pt>
    <dgm:pt modelId="{7C891048-A9C7-466A-A895-C2E8DA6907A3}">
      <dgm:prSet/>
      <dgm:spPr/>
      <dgm:t>
        <a:bodyPr/>
        <a:lstStyle/>
        <a:p>
          <a:r>
            <a:rPr lang="en-US" b="1" dirty="0">
              <a:solidFill>
                <a:srgbClr val="00B050"/>
              </a:solidFill>
            </a:rPr>
            <a:t>Random Forest: 3.4</a:t>
          </a:r>
        </a:p>
      </dgm:t>
    </dgm:pt>
    <dgm:pt modelId="{82151272-7BCE-4E0F-A6EA-7AEBB3B82FF4}" type="parTrans" cxnId="{BCCA9856-AD17-40A0-B9F7-7546AE68341A}">
      <dgm:prSet/>
      <dgm:spPr/>
      <dgm:t>
        <a:bodyPr/>
        <a:lstStyle/>
        <a:p>
          <a:endParaRPr lang="en-US"/>
        </a:p>
      </dgm:t>
    </dgm:pt>
    <dgm:pt modelId="{A305695E-7CD1-4E54-8925-AA4D5CE0D5A0}" type="sibTrans" cxnId="{BCCA9856-AD17-40A0-B9F7-7546AE68341A}">
      <dgm:prSet/>
      <dgm:spPr/>
      <dgm:t>
        <a:bodyPr/>
        <a:lstStyle/>
        <a:p>
          <a:endParaRPr lang="en-US"/>
        </a:p>
      </dgm:t>
    </dgm:pt>
    <dgm:pt modelId="{E85F5E63-0BC7-49D9-AA68-96E172517F7B}">
      <dgm:prSet/>
      <dgm:spPr/>
      <dgm:t>
        <a:bodyPr/>
        <a:lstStyle/>
        <a:p>
          <a:r>
            <a:rPr lang="en-US" b="1" dirty="0"/>
            <a:t>T-POT: 11.72825015878589</a:t>
          </a:r>
        </a:p>
      </dgm:t>
    </dgm:pt>
    <dgm:pt modelId="{58D1AF22-2DCD-452B-9565-33413312192D}" type="parTrans" cxnId="{6A2FC4D8-F67E-4168-B5C9-73558774E576}">
      <dgm:prSet/>
      <dgm:spPr/>
      <dgm:t>
        <a:bodyPr/>
        <a:lstStyle/>
        <a:p>
          <a:endParaRPr lang="en-US"/>
        </a:p>
      </dgm:t>
    </dgm:pt>
    <dgm:pt modelId="{A2ECE3FC-FBA5-4C99-9816-101D8A45C87A}" type="sibTrans" cxnId="{6A2FC4D8-F67E-4168-B5C9-73558774E576}">
      <dgm:prSet/>
      <dgm:spPr/>
      <dgm:t>
        <a:bodyPr/>
        <a:lstStyle/>
        <a:p>
          <a:endParaRPr lang="en-US"/>
        </a:p>
      </dgm:t>
    </dgm:pt>
    <dgm:pt modelId="{7D346E20-DC44-4F7A-AEE0-C5408A89B5E0}">
      <dgm:prSet/>
      <dgm:spPr/>
      <dgm:t>
        <a:bodyPr/>
        <a:lstStyle/>
        <a:p>
          <a:pPr algn="l"/>
          <a:r>
            <a:rPr lang="en-US" b="1" dirty="0" err="1"/>
            <a:t>AutoSKLearn</a:t>
          </a:r>
          <a:r>
            <a:rPr lang="en-US" b="1" dirty="0"/>
            <a:t>: 12.38768</a:t>
          </a:r>
        </a:p>
      </dgm:t>
    </dgm:pt>
    <dgm:pt modelId="{CED37151-7622-41D9-BB6E-709E061A7960}" type="parTrans" cxnId="{DB828C02-6C62-4125-AE71-6EE0370860E2}">
      <dgm:prSet/>
      <dgm:spPr/>
      <dgm:t>
        <a:bodyPr/>
        <a:lstStyle/>
        <a:p>
          <a:endParaRPr lang="en-US"/>
        </a:p>
      </dgm:t>
    </dgm:pt>
    <dgm:pt modelId="{E18C5921-E3AB-402D-9C37-2BF4128470CA}" type="sibTrans" cxnId="{DB828C02-6C62-4125-AE71-6EE0370860E2}">
      <dgm:prSet/>
      <dgm:spPr/>
      <dgm:t>
        <a:bodyPr/>
        <a:lstStyle/>
        <a:p>
          <a:endParaRPr lang="en-US"/>
        </a:p>
      </dgm:t>
    </dgm:pt>
    <dgm:pt modelId="{BDD97D01-264C-4261-8C6F-A6D69B4F5CEA}">
      <dgm:prSet/>
      <dgm:spPr/>
      <dgm:t>
        <a:bodyPr/>
        <a:lstStyle/>
        <a:p>
          <a:r>
            <a:rPr lang="en-US" b="1" dirty="0"/>
            <a:t>H2O: 6.55582879</a:t>
          </a:r>
        </a:p>
      </dgm:t>
    </dgm:pt>
    <dgm:pt modelId="{BC08F616-09C2-4C33-B18A-552B7EA7D520}" type="parTrans" cxnId="{FB85652B-660C-46A5-B9EF-30090BEA6CA5}">
      <dgm:prSet/>
      <dgm:spPr/>
      <dgm:t>
        <a:bodyPr/>
        <a:lstStyle/>
        <a:p>
          <a:endParaRPr lang="en-US"/>
        </a:p>
      </dgm:t>
    </dgm:pt>
    <dgm:pt modelId="{864E3980-B126-4B65-9A51-573C1E4ECE88}" type="sibTrans" cxnId="{FB85652B-660C-46A5-B9EF-30090BEA6CA5}">
      <dgm:prSet/>
      <dgm:spPr/>
      <dgm:t>
        <a:bodyPr/>
        <a:lstStyle/>
        <a:p>
          <a:endParaRPr lang="en-US"/>
        </a:p>
      </dgm:t>
    </dgm:pt>
    <dgm:pt modelId="{2B58538A-8428-4627-9FB9-9D84F56DA87E}" type="pres">
      <dgm:prSet presAssocID="{F964D243-956F-4195-9BA5-E341CEB95F4E}" presName="root" presStyleCnt="0">
        <dgm:presLayoutVars>
          <dgm:dir/>
          <dgm:resizeHandles val="exact"/>
        </dgm:presLayoutVars>
      </dgm:prSet>
      <dgm:spPr/>
    </dgm:pt>
    <dgm:pt modelId="{2EB85B57-EC54-4055-947A-BBE663A53A91}" type="pres">
      <dgm:prSet presAssocID="{02EBFF8C-FF50-4903-9397-177DB9BAEBAD}" presName="compNode" presStyleCnt="0"/>
      <dgm:spPr/>
    </dgm:pt>
    <dgm:pt modelId="{FEE74121-73FC-4417-92D8-692BD4E80EAF}" type="pres">
      <dgm:prSet presAssocID="{02EBFF8C-FF50-4903-9397-177DB9BAEBAD}" presName="bgRect" presStyleLbl="bgShp" presStyleIdx="0" presStyleCnt="7"/>
      <dgm:spPr/>
    </dgm:pt>
    <dgm:pt modelId="{F15B0459-A160-420B-BF9D-EE0B27B56724}" type="pres">
      <dgm:prSet presAssocID="{02EBFF8C-FF50-4903-9397-177DB9BAEBAD}" presName="iconRect" presStyleLbl="node1" presStyleIdx="0" presStyleCnt="7"/>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keleton"/>
        </a:ext>
      </dgm:extLst>
    </dgm:pt>
    <dgm:pt modelId="{2CFA2963-119E-4EE2-8EF1-41A6486C8D8D}" type="pres">
      <dgm:prSet presAssocID="{02EBFF8C-FF50-4903-9397-177DB9BAEBAD}" presName="spaceRect" presStyleCnt="0"/>
      <dgm:spPr/>
    </dgm:pt>
    <dgm:pt modelId="{5064BAF3-0E56-4894-9B90-73D0ECDDA64A}" type="pres">
      <dgm:prSet presAssocID="{02EBFF8C-FF50-4903-9397-177DB9BAEBAD}" presName="parTx" presStyleLbl="revTx" presStyleIdx="0" presStyleCnt="7">
        <dgm:presLayoutVars>
          <dgm:chMax val="0"/>
          <dgm:chPref val="0"/>
        </dgm:presLayoutVars>
      </dgm:prSet>
      <dgm:spPr/>
    </dgm:pt>
    <dgm:pt modelId="{CBF413B8-67B4-40DB-8DAB-ABFD108E2198}" type="pres">
      <dgm:prSet presAssocID="{281F8999-06B4-41C7-A5AF-43AF3291EFB5}" presName="sibTrans" presStyleCnt="0"/>
      <dgm:spPr/>
    </dgm:pt>
    <dgm:pt modelId="{F097B5FA-32BD-459B-973C-970FF3CA7CC1}" type="pres">
      <dgm:prSet presAssocID="{864BFAD1-4E4D-43D0-AB7C-075A6BDCBD1C}" presName="compNode" presStyleCnt="0"/>
      <dgm:spPr/>
    </dgm:pt>
    <dgm:pt modelId="{F77F234C-EA79-44CB-BC5D-2065A1EAB843}" type="pres">
      <dgm:prSet presAssocID="{864BFAD1-4E4D-43D0-AB7C-075A6BDCBD1C}" presName="bgRect" presStyleLbl="bgShp" presStyleIdx="1" presStyleCnt="7" custLinFactNeighborX="8264" custLinFactNeighborY="1914"/>
      <dgm:spPr/>
    </dgm:pt>
    <dgm:pt modelId="{0C398FEA-C42D-4669-81CC-5537757A3BA7}" type="pres">
      <dgm:prSet presAssocID="{864BFAD1-4E4D-43D0-AB7C-075A6BDCBD1C}" presName="iconRect" presStyleLbl="node1" presStyleIdx="1" presStyleCnt="7"/>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rawing Compass"/>
        </a:ext>
      </dgm:extLst>
    </dgm:pt>
    <dgm:pt modelId="{141922A3-28BF-41F1-8786-F40D5A1E13D5}" type="pres">
      <dgm:prSet presAssocID="{864BFAD1-4E4D-43D0-AB7C-075A6BDCBD1C}" presName="spaceRect" presStyleCnt="0"/>
      <dgm:spPr/>
    </dgm:pt>
    <dgm:pt modelId="{0F1A09EE-AB52-48D4-8F2D-7FF5B7184393}" type="pres">
      <dgm:prSet presAssocID="{864BFAD1-4E4D-43D0-AB7C-075A6BDCBD1C}" presName="parTx" presStyleLbl="revTx" presStyleIdx="1" presStyleCnt="7">
        <dgm:presLayoutVars>
          <dgm:chMax val="0"/>
          <dgm:chPref val="0"/>
        </dgm:presLayoutVars>
      </dgm:prSet>
      <dgm:spPr/>
    </dgm:pt>
    <dgm:pt modelId="{BE8557EE-6498-482E-8346-5DDAC20EA909}" type="pres">
      <dgm:prSet presAssocID="{47ED7EC3-17E1-4680-90B3-33C17E6F116C}" presName="sibTrans" presStyleCnt="0"/>
      <dgm:spPr/>
    </dgm:pt>
    <dgm:pt modelId="{044E3749-D3CB-4B1F-9ABF-E8F0D603FB2E}" type="pres">
      <dgm:prSet presAssocID="{787751B4-927C-48B5-AFBD-336F7C4602D7}" presName="compNode" presStyleCnt="0"/>
      <dgm:spPr/>
    </dgm:pt>
    <dgm:pt modelId="{4B19A638-46E5-4855-99A5-EC52F91455BF}" type="pres">
      <dgm:prSet presAssocID="{787751B4-927C-48B5-AFBD-336F7C4602D7}" presName="bgRect" presStyleLbl="bgShp" presStyleIdx="2" presStyleCnt="7"/>
      <dgm:spPr/>
    </dgm:pt>
    <dgm:pt modelId="{10AB8272-A326-46CE-9217-924554269862}" type="pres">
      <dgm:prSet presAssocID="{787751B4-927C-48B5-AFBD-336F7C4602D7}" presName="iconRect" presStyleLbl="node1" presStyleIdx="2" presStyleCnt="7"/>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Network Diagram"/>
        </a:ext>
      </dgm:extLst>
    </dgm:pt>
    <dgm:pt modelId="{81A55428-5D7C-4491-B682-A092F0E20CE5}" type="pres">
      <dgm:prSet presAssocID="{787751B4-927C-48B5-AFBD-336F7C4602D7}" presName="spaceRect" presStyleCnt="0"/>
      <dgm:spPr/>
    </dgm:pt>
    <dgm:pt modelId="{A49D5359-9C62-4F5F-B799-51C9FB73CD93}" type="pres">
      <dgm:prSet presAssocID="{787751B4-927C-48B5-AFBD-336F7C4602D7}" presName="parTx" presStyleLbl="revTx" presStyleIdx="2" presStyleCnt="7">
        <dgm:presLayoutVars>
          <dgm:chMax val="0"/>
          <dgm:chPref val="0"/>
        </dgm:presLayoutVars>
      </dgm:prSet>
      <dgm:spPr/>
    </dgm:pt>
    <dgm:pt modelId="{CACF310E-8858-4B88-AD60-58EE759F8808}" type="pres">
      <dgm:prSet presAssocID="{E1D716CE-2865-4483-B7E1-CBAC36834445}" presName="sibTrans" presStyleCnt="0"/>
      <dgm:spPr/>
    </dgm:pt>
    <dgm:pt modelId="{AF973BC2-254E-4D7C-9462-18FE4A76D329}" type="pres">
      <dgm:prSet presAssocID="{7C891048-A9C7-466A-A895-C2E8DA6907A3}" presName="compNode" presStyleCnt="0"/>
      <dgm:spPr/>
    </dgm:pt>
    <dgm:pt modelId="{9B07F172-205B-47EF-A7BC-DA5C71EF6C9E}" type="pres">
      <dgm:prSet presAssocID="{7C891048-A9C7-466A-A895-C2E8DA6907A3}" presName="bgRect" presStyleLbl="bgShp" presStyleIdx="3" presStyleCnt="7"/>
      <dgm:spPr/>
    </dgm:pt>
    <dgm:pt modelId="{00EDC4EB-AE4F-4319-B6FF-3D29EB2089D6}" type="pres">
      <dgm:prSet presAssocID="{7C891048-A9C7-466A-A895-C2E8DA6907A3}" presName="iconRect" presStyleLbl="node1" presStyleIdx="3" presStyleCnt="7"/>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Deciduous tree"/>
        </a:ext>
      </dgm:extLst>
    </dgm:pt>
    <dgm:pt modelId="{B61858BA-9011-4DF5-AD28-D627C60D6E6A}" type="pres">
      <dgm:prSet presAssocID="{7C891048-A9C7-466A-A895-C2E8DA6907A3}" presName="spaceRect" presStyleCnt="0"/>
      <dgm:spPr/>
    </dgm:pt>
    <dgm:pt modelId="{CE19D0C6-D8D5-4910-901C-F4E51979E589}" type="pres">
      <dgm:prSet presAssocID="{7C891048-A9C7-466A-A895-C2E8DA6907A3}" presName="parTx" presStyleLbl="revTx" presStyleIdx="3" presStyleCnt="7">
        <dgm:presLayoutVars>
          <dgm:chMax val="0"/>
          <dgm:chPref val="0"/>
        </dgm:presLayoutVars>
      </dgm:prSet>
      <dgm:spPr/>
    </dgm:pt>
    <dgm:pt modelId="{F2BF0B50-F949-475C-A340-98DF1E0B61C4}" type="pres">
      <dgm:prSet presAssocID="{A305695E-7CD1-4E54-8925-AA4D5CE0D5A0}" presName="sibTrans" presStyleCnt="0"/>
      <dgm:spPr/>
    </dgm:pt>
    <dgm:pt modelId="{AE122D3D-9760-4A5D-B02D-96ADD2BD3156}" type="pres">
      <dgm:prSet presAssocID="{E85F5E63-0BC7-49D9-AA68-96E172517F7B}" presName="compNode" presStyleCnt="0"/>
      <dgm:spPr/>
    </dgm:pt>
    <dgm:pt modelId="{9EDA09C2-7F56-45F5-86CD-C37C66D89A01}" type="pres">
      <dgm:prSet presAssocID="{E85F5E63-0BC7-49D9-AA68-96E172517F7B}" presName="bgRect" presStyleLbl="bgShp" presStyleIdx="4" presStyleCnt="7"/>
      <dgm:spPr/>
    </dgm:pt>
    <dgm:pt modelId="{8201130C-D21E-4C3B-A80C-32817682D7AD}" type="pres">
      <dgm:prSet presAssocID="{E85F5E63-0BC7-49D9-AA68-96E172517F7B}" presName="iconRect" presStyleLbl="node1" presStyleIdx="4" presStyleCnt="7"/>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Leprechaun Hat"/>
        </a:ext>
      </dgm:extLst>
    </dgm:pt>
    <dgm:pt modelId="{F969425C-7448-4F8E-B2AB-7C041C505647}" type="pres">
      <dgm:prSet presAssocID="{E85F5E63-0BC7-49D9-AA68-96E172517F7B}" presName="spaceRect" presStyleCnt="0"/>
      <dgm:spPr/>
    </dgm:pt>
    <dgm:pt modelId="{25C92DCC-4EB6-46C3-BE48-3B12E6D186F9}" type="pres">
      <dgm:prSet presAssocID="{E85F5E63-0BC7-49D9-AA68-96E172517F7B}" presName="parTx" presStyleLbl="revTx" presStyleIdx="4" presStyleCnt="7">
        <dgm:presLayoutVars>
          <dgm:chMax val="0"/>
          <dgm:chPref val="0"/>
        </dgm:presLayoutVars>
      </dgm:prSet>
      <dgm:spPr/>
    </dgm:pt>
    <dgm:pt modelId="{53A33EA1-4D37-456B-AB52-5B93D3F4D027}" type="pres">
      <dgm:prSet presAssocID="{A2ECE3FC-FBA5-4C99-9816-101D8A45C87A}" presName="sibTrans" presStyleCnt="0"/>
      <dgm:spPr/>
    </dgm:pt>
    <dgm:pt modelId="{92CC8AE3-5283-47A1-B09D-C7FAB43D98EB}" type="pres">
      <dgm:prSet presAssocID="{7D346E20-DC44-4F7A-AEE0-C5408A89B5E0}" presName="compNode" presStyleCnt="0"/>
      <dgm:spPr/>
    </dgm:pt>
    <dgm:pt modelId="{5C03B9BB-30DA-4917-8388-7F734E9006E9}" type="pres">
      <dgm:prSet presAssocID="{7D346E20-DC44-4F7A-AEE0-C5408A89B5E0}" presName="bgRect" presStyleLbl="bgShp" presStyleIdx="5" presStyleCnt="7"/>
      <dgm:spPr/>
    </dgm:pt>
    <dgm:pt modelId="{43B15188-13CE-4878-87AF-E019EB93269F}" type="pres">
      <dgm:prSet presAssocID="{7D346E20-DC44-4F7A-AEE0-C5408A89B5E0}" presName="iconRect" presStyleLbl="node1" presStyleIdx="5" presStyleCnt="7"/>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Rat"/>
        </a:ext>
      </dgm:extLst>
    </dgm:pt>
    <dgm:pt modelId="{1E3B6115-7FD6-4F92-B6E7-7943EACC0509}" type="pres">
      <dgm:prSet presAssocID="{7D346E20-DC44-4F7A-AEE0-C5408A89B5E0}" presName="spaceRect" presStyleCnt="0"/>
      <dgm:spPr/>
    </dgm:pt>
    <dgm:pt modelId="{F8BBB775-7362-43CF-BC46-6FD3B6A1482A}" type="pres">
      <dgm:prSet presAssocID="{7D346E20-DC44-4F7A-AEE0-C5408A89B5E0}" presName="parTx" presStyleLbl="revTx" presStyleIdx="5" presStyleCnt="7">
        <dgm:presLayoutVars>
          <dgm:chMax val="0"/>
          <dgm:chPref val="0"/>
        </dgm:presLayoutVars>
      </dgm:prSet>
      <dgm:spPr/>
    </dgm:pt>
    <dgm:pt modelId="{346F3760-F0A8-417D-8455-94A7C3C44383}" type="pres">
      <dgm:prSet presAssocID="{E18C5921-E3AB-402D-9C37-2BF4128470CA}" presName="sibTrans" presStyleCnt="0"/>
      <dgm:spPr/>
    </dgm:pt>
    <dgm:pt modelId="{F3769637-A7E3-4B38-81DF-D0688E3D9927}" type="pres">
      <dgm:prSet presAssocID="{BDD97D01-264C-4261-8C6F-A6D69B4F5CEA}" presName="compNode" presStyleCnt="0"/>
      <dgm:spPr/>
    </dgm:pt>
    <dgm:pt modelId="{2B1492A8-F7F8-4603-B6C9-EB63CE10C2EA}" type="pres">
      <dgm:prSet presAssocID="{BDD97D01-264C-4261-8C6F-A6D69B4F5CEA}" presName="bgRect" presStyleLbl="bgShp" presStyleIdx="6" presStyleCnt="7"/>
      <dgm:spPr/>
    </dgm:pt>
    <dgm:pt modelId="{2F48B52D-4095-4E4F-907C-D8F48BC806C9}" type="pres">
      <dgm:prSet presAssocID="{BDD97D01-264C-4261-8C6F-A6D69B4F5CEA}" presName="iconRect" presStyleLbl="node1" presStyleIdx="6" presStyleCnt="7"/>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dgm:spPr>
      <dgm:extLst>
        <a:ext uri="{E40237B7-FDA0-4F09-8148-C483321AD2D9}">
          <dgm14:cNvPr xmlns:dgm14="http://schemas.microsoft.com/office/drawing/2010/diagram" id="0" name="" descr="Glue"/>
        </a:ext>
      </dgm:extLst>
    </dgm:pt>
    <dgm:pt modelId="{0D9DA2E0-34FA-4808-B1FF-B06CD7CDC1CC}" type="pres">
      <dgm:prSet presAssocID="{BDD97D01-264C-4261-8C6F-A6D69B4F5CEA}" presName="spaceRect" presStyleCnt="0"/>
      <dgm:spPr/>
    </dgm:pt>
    <dgm:pt modelId="{1E7DC6E6-9331-421E-8A40-491012417856}" type="pres">
      <dgm:prSet presAssocID="{BDD97D01-264C-4261-8C6F-A6D69B4F5CEA}" presName="parTx" presStyleLbl="revTx" presStyleIdx="6" presStyleCnt="7">
        <dgm:presLayoutVars>
          <dgm:chMax val="0"/>
          <dgm:chPref val="0"/>
        </dgm:presLayoutVars>
      </dgm:prSet>
      <dgm:spPr/>
    </dgm:pt>
  </dgm:ptLst>
  <dgm:cxnLst>
    <dgm:cxn modelId="{DB828C02-6C62-4125-AE71-6EE0370860E2}" srcId="{F964D243-956F-4195-9BA5-E341CEB95F4E}" destId="{7D346E20-DC44-4F7A-AEE0-C5408A89B5E0}" srcOrd="5" destOrd="0" parTransId="{CED37151-7622-41D9-BB6E-709E061A7960}" sibTransId="{E18C5921-E3AB-402D-9C37-2BF4128470CA}"/>
    <dgm:cxn modelId="{FB85652B-660C-46A5-B9EF-30090BEA6CA5}" srcId="{F964D243-956F-4195-9BA5-E341CEB95F4E}" destId="{BDD97D01-264C-4261-8C6F-A6D69B4F5CEA}" srcOrd="6" destOrd="0" parTransId="{BC08F616-09C2-4C33-B18A-552B7EA7D520}" sibTransId="{864E3980-B126-4B65-9A51-573C1E4ECE88}"/>
    <dgm:cxn modelId="{45AAA936-F3A7-43F3-BE9D-1AEA5DC42CD7}" type="presOf" srcId="{BDD97D01-264C-4261-8C6F-A6D69B4F5CEA}" destId="{1E7DC6E6-9331-421E-8A40-491012417856}" srcOrd="0" destOrd="0" presId="urn:microsoft.com/office/officeart/2018/2/layout/IconVerticalSolidList"/>
    <dgm:cxn modelId="{37A75839-69BF-4BE2-B74B-80561A67212F}" type="presOf" srcId="{864BFAD1-4E4D-43D0-AB7C-075A6BDCBD1C}" destId="{0F1A09EE-AB52-48D4-8F2D-7FF5B7184393}" srcOrd="0" destOrd="0" presId="urn:microsoft.com/office/officeart/2018/2/layout/IconVerticalSolidList"/>
    <dgm:cxn modelId="{CE41A93F-460E-44FA-BC39-895884E5882E}" srcId="{F964D243-956F-4195-9BA5-E341CEB95F4E}" destId="{864BFAD1-4E4D-43D0-AB7C-075A6BDCBD1C}" srcOrd="1" destOrd="0" parTransId="{A7EA29DF-99DE-4A40-853F-BADAD5AA51BA}" sibTransId="{47ED7EC3-17E1-4680-90B3-33C17E6F116C}"/>
    <dgm:cxn modelId="{F781AF48-32C7-4B34-9312-28F42FF80B52}" type="presOf" srcId="{7C891048-A9C7-466A-A895-C2E8DA6907A3}" destId="{CE19D0C6-D8D5-4910-901C-F4E51979E589}" srcOrd="0" destOrd="0" presId="urn:microsoft.com/office/officeart/2018/2/layout/IconVerticalSolidList"/>
    <dgm:cxn modelId="{BCCA9856-AD17-40A0-B9F7-7546AE68341A}" srcId="{F964D243-956F-4195-9BA5-E341CEB95F4E}" destId="{7C891048-A9C7-466A-A895-C2E8DA6907A3}" srcOrd="3" destOrd="0" parTransId="{82151272-7BCE-4E0F-A6EA-7AEBB3B82FF4}" sibTransId="{A305695E-7CD1-4E54-8925-AA4D5CE0D5A0}"/>
    <dgm:cxn modelId="{7DAE5D77-4165-4D11-B88C-F63489FD00D4}" srcId="{F964D243-956F-4195-9BA5-E341CEB95F4E}" destId="{787751B4-927C-48B5-AFBD-336F7C4602D7}" srcOrd="2" destOrd="0" parTransId="{2A66FB98-A430-4DA8-B842-92580A2ED693}" sibTransId="{E1D716CE-2865-4483-B7E1-CBAC36834445}"/>
    <dgm:cxn modelId="{11C75892-1B09-4898-B0FE-6C75DDABC18A}" type="presOf" srcId="{7D346E20-DC44-4F7A-AEE0-C5408A89B5E0}" destId="{F8BBB775-7362-43CF-BC46-6FD3B6A1482A}" srcOrd="0" destOrd="0" presId="urn:microsoft.com/office/officeart/2018/2/layout/IconVerticalSolidList"/>
    <dgm:cxn modelId="{92E3779C-5044-4DB4-B608-BC6A447F4C46}" type="presOf" srcId="{F964D243-956F-4195-9BA5-E341CEB95F4E}" destId="{2B58538A-8428-4627-9FB9-9D84F56DA87E}" srcOrd="0" destOrd="0" presId="urn:microsoft.com/office/officeart/2018/2/layout/IconVerticalSolidList"/>
    <dgm:cxn modelId="{3BA001C1-D8F7-4016-B914-339A5568512E}" type="presOf" srcId="{E85F5E63-0BC7-49D9-AA68-96E172517F7B}" destId="{25C92DCC-4EB6-46C3-BE48-3B12E6D186F9}" srcOrd="0" destOrd="0" presId="urn:microsoft.com/office/officeart/2018/2/layout/IconVerticalSolidList"/>
    <dgm:cxn modelId="{6A2FC4D8-F67E-4168-B5C9-73558774E576}" srcId="{F964D243-956F-4195-9BA5-E341CEB95F4E}" destId="{E85F5E63-0BC7-49D9-AA68-96E172517F7B}" srcOrd="4" destOrd="0" parTransId="{58D1AF22-2DCD-452B-9565-33413312192D}" sibTransId="{A2ECE3FC-FBA5-4C99-9816-101D8A45C87A}"/>
    <dgm:cxn modelId="{98488EDE-FAE0-4514-A3D8-C348CB1F7185}" type="presOf" srcId="{02EBFF8C-FF50-4903-9397-177DB9BAEBAD}" destId="{5064BAF3-0E56-4894-9B90-73D0ECDDA64A}" srcOrd="0" destOrd="0" presId="urn:microsoft.com/office/officeart/2018/2/layout/IconVerticalSolidList"/>
    <dgm:cxn modelId="{6038E1E8-5AF3-45D8-9036-AB75B5A24CE3}" type="presOf" srcId="{787751B4-927C-48B5-AFBD-336F7C4602D7}" destId="{A49D5359-9C62-4F5F-B799-51C9FB73CD93}" srcOrd="0" destOrd="0" presId="urn:microsoft.com/office/officeart/2018/2/layout/IconVerticalSolidList"/>
    <dgm:cxn modelId="{6ACE72F2-95AF-439F-A1B2-2CC7714F2356}" srcId="{F964D243-956F-4195-9BA5-E341CEB95F4E}" destId="{02EBFF8C-FF50-4903-9397-177DB9BAEBAD}" srcOrd="0" destOrd="0" parTransId="{E7142B01-6638-4314-9906-2B7A50BA27D1}" sibTransId="{281F8999-06B4-41C7-A5AF-43AF3291EFB5}"/>
    <dgm:cxn modelId="{9798939A-E742-4DB2-B2DE-172C12D3D1DF}" type="presParOf" srcId="{2B58538A-8428-4627-9FB9-9D84F56DA87E}" destId="{2EB85B57-EC54-4055-947A-BBE663A53A91}" srcOrd="0" destOrd="0" presId="urn:microsoft.com/office/officeart/2018/2/layout/IconVerticalSolidList"/>
    <dgm:cxn modelId="{D583F4AA-9D7B-43F0-8246-FD829D0C8EFD}" type="presParOf" srcId="{2EB85B57-EC54-4055-947A-BBE663A53A91}" destId="{FEE74121-73FC-4417-92D8-692BD4E80EAF}" srcOrd="0" destOrd="0" presId="urn:microsoft.com/office/officeart/2018/2/layout/IconVerticalSolidList"/>
    <dgm:cxn modelId="{020FD15B-D6D3-422A-947D-760F548BA380}" type="presParOf" srcId="{2EB85B57-EC54-4055-947A-BBE663A53A91}" destId="{F15B0459-A160-420B-BF9D-EE0B27B56724}" srcOrd="1" destOrd="0" presId="urn:microsoft.com/office/officeart/2018/2/layout/IconVerticalSolidList"/>
    <dgm:cxn modelId="{104F5785-3948-45E8-9D1B-A54DCE97C8CF}" type="presParOf" srcId="{2EB85B57-EC54-4055-947A-BBE663A53A91}" destId="{2CFA2963-119E-4EE2-8EF1-41A6486C8D8D}" srcOrd="2" destOrd="0" presId="urn:microsoft.com/office/officeart/2018/2/layout/IconVerticalSolidList"/>
    <dgm:cxn modelId="{3DB5E2D3-E411-405C-82F0-2D8F91D04A28}" type="presParOf" srcId="{2EB85B57-EC54-4055-947A-BBE663A53A91}" destId="{5064BAF3-0E56-4894-9B90-73D0ECDDA64A}" srcOrd="3" destOrd="0" presId="urn:microsoft.com/office/officeart/2018/2/layout/IconVerticalSolidList"/>
    <dgm:cxn modelId="{69E42B8B-BF3D-4483-800B-954F34745945}" type="presParOf" srcId="{2B58538A-8428-4627-9FB9-9D84F56DA87E}" destId="{CBF413B8-67B4-40DB-8DAB-ABFD108E2198}" srcOrd="1" destOrd="0" presId="urn:microsoft.com/office/officeart/2018/2/layout/IconVerticalSolidList"/>
    <dgm:cxn modelId="{FCEC573C-095A-42A2-9A2A-AC04DB9F62AC}" type="presParOf" srcId="{2B58538A-8428-4627-9FB9-9D84F56DA87E}" destId="{F097B5FA-32BD-459B-973C-970FF3CA7CC1}" srcOrd="2" destOrd="0" presId="urn:microsoft.com/office/officeart/2018/2/layout/IconVerticalSolidList"/>
    <dgm:cxn modelId="{E25CA56B-423C-4F6B-A1F5-ED53E1DBCB6C}" type="presParOf" srcId="{F097B5FA-32BD-459B-973C-970FF3CA7CC1}" destId="{F77F234C-EA79-44CB-BC5D-2065A1EAB843}" srcOrd="0" destOrd="0" presId="urn:microsoft.com/office/officeart/2018/2/layout/IconVerticalSolidList"/>
    <dgm:cxn modelId="{66ED7914-933F-433A-A110-8467D9C3E988}" type="presParOf" srcId="{F097B5FA-32BD-459B-973C-970FF3CA7CC1}" destId="{0C398FEA-C42D-4669-81CC-5537757A3BA7}" srcOrd="1" destOrd="0" presId="urn:microsoft.com/office/officeart/2018/2/layout/IconVerticalSolidList"/>
    <dgm:cxn modelId="{BC58868F-9895-47C2-8A23-3147C6E8520F}" type="presParOf" srcId="{F097B5FA-32BD-459B-973C-970FF3CA7CC1}" destId="{141922A3-28BF-41F1-8786-F40D5A1E13D5}" srcOrd="2" destOrd="0" presId="urn:microsoft.com/office/officeart/2018/2/layout/IconVerticalSolidList"/>
    <dgm:cxn modelId="{0C7096E3-DDF2-43A1-B6C7-9BA3F2173502}" type="presParOf" srcId="{F097B5FA-32BD-459B-973C-970FF3CA7CC1}" destId="{0F1A09EE-AB52-48D4-8F2D-7FF5B7184393}" srcOrd="3" destOrd="0" presId="urn:microsoft.com/office/officeart/2018/2/layout/IconVerticalSolidList"/>
    <dgm:cxn modelId="{36CBE63A-86DA-4C4F-B363-BCB5DC5EFE1C}" type="presParOf" srcId="{2B58538A-8428-4627-9FB9-9D84F56DA87E}" destId="{BE8557EE-6498-482E-8346-5DDAC20EA909}" srcOrd="3" destOrd="0" presId="urn:microsoft.com/office/officeart/2018/2/layout/IconVerticalSolidList"/>
    <dgm:cxn modelId="{F064CBAC-C289-4EDA-B627-9E2DB5D4FC00}" type="presParOf" srcId="{2B58538A-8428-4627-9FB9-9D84F56DA87E}" destId="{044E3749-D3CB-4B1F-9ABF-E8F0D603FB2E}" srcOrd="4" destOrd="0" presId="urn:microsoft.com/office/officeart/2018/2/layout/IconVerticalSolidList"/>
    <dgm:cxn modelId="{907A1A9F-8A26-42B9-A72A-8D03A425B489}" type="presParOf" srcId="{044E3749-D3CB-4B1F-9ABF-E8F0D603FB2E}" destId="{4B19A638-46E5-4855-99A5-EC52F91455BF}" srcOrd="0" destOrd="0" presId="urn:microsoft.com/office/officeart/2018/2/layout/IconVerticalSolidList"/>
    <dgm:cxn modelId="{B7261C04-3BD6-49CE-AED7-9FF7E72B2AFB}" type="presParOf" srcId="{044E3749-D3CB-4B1F-9ABF-E8F0D603FB2E}" destId="{10AB8272-A326-46CE-9217-924554269862}" srcOrd="1" destOrd="0" presId="urn:microsoft.com/office/officeart/2018/2/layout/IconVerticalSolidList"/>
    <dgm:cxn modelId="{9C4461B7-6924-4FAA-803D-81C7C3FA0B60}" type="presParOf" srcId="{044E3749-D3CB-4B1F-9ABF-E8F0D603FB2E}" destId="{81A55428-5D7C-4491-B682-A092F0E20CE5}" srcOrd="2" destOrd="0" presId="urn:microsoft.com/office/officeart/2018/2/layout/IconVerticalSolidList"/>
    <dgm:cxn modelId="{81C85E33-55AF-428F-9074-8358EC5BE98B}" type="presParOf" srcId="{044E3749-D3CB-4B1F-9ABF-E8F0D603FB2E}" destId="{A49D5359-9C62-4F5F-B799-51C9FB73CD93}" srcOrd="3" destOrd="0" presId="urn:microsoft.com/office/officeart/2018/2/layout/IconVerticalSolidList"/>
    <dgm:cxn modelId="{E3D9CE9F-3003-4EEE-B3B0-1611887ABCF2}" type="presParOf" srcId="{2B58538A-8428-4627-9FB9-9D84F56DA87E}" destId="{CACF310E-8858-4B88-AD60-58EE759F8808}" srcOrd="5" destOrd="0" presId="urn:microsoft.com/office/officeart/2018/2/layout/IconVerticalSolidList"/>
    <dgm:cxn modelId="{681E9DFC-9510-4B87-8F5E-432838757E2E}" type="presParOf" srcId="{2B58538A-8428-4627-9FB9-9D84F56DA87E}" destId="{AF973BC2-254E-4D7C-9462-18FE4A76D329}" srcOrd="6" destOrd="0" presId="urn:microsoft.com/office/officeart/2018/2/layout/IconVerticalSolidList"/>
    <dgm:cxn modelId="{98068CA7-0AEE-456C-A324-2AD621D2B8E7}" type="presParOf" srcId="{AF973BC2-254E-4D7C-9462-18FE4A76D329}" destId="{9B07F172-205B-47EF-A7BC-DA5C71EF6C9E}" srcOrd="0" destOrd="0" presId="urn:microsoft.com/office/officeart/2018/2/layout/IconVerticalSolidList"/>
    <dgm:cxn modelId="{26141D50-DE4A-4739-9AAF-6A63405A46DF}" type="presParOf" srcId="{AF973BC2-254E-4D7C-9462-18FE4A76D329}" destId="{00EDC4EB-AE4F-4319-B6FF-3D29EB2089D6}" srcOrd="1" destOrd="0" presId="urn:microsoft.com/office/officeart/2018/2/layout/IconVerticalSolidList"/>
    <dgm:cxn modelId="{97020933-1C1B-4C08-A387-C07A36E6E420}" type="presParOf" srcId="{AF973BC2-254E-4D7C-9462-18FE4A76D329}" destId="{B61858BA-9011-4DF5-AD28-D627C60D6E6A}" srcOrd="2" destOrd="0" presId="urn:microsoft.com/office/officeart/2018/2/layout/IconVerticalSolidList"/>
    <dgm:cxn modelId="{2E85B832-B5A6-4C4C-8AC6-1143622A58C7}" type="presParOf" srcId="{AF973BC2-254E-4D7C-9462-18FE4A76D329}" destId="{CE19D0C6-D8D5-4910-901C-F4E51979E589}" srcOrd="3" destOrd="0" presId="urn:microsoft.com/office/officeart/2018/2/layout/IconVerticalSolidList"/>
    <dgm:cxn modelId="{E3434261-FC86-451A-A7E2-F70517FB389D}" type="presParOf" srcId="{2B58538A-8428-4627-9FB9-9D84F56DA87E}" destId="{F2BF0B50-F949-475C-A340-98DF1E0B61C4}" srcOrd="7" destOrd="0" presId="urn:microsoft.com/office/officeart/2018/2/layout/IconVerticalSolidList"/>
    <dgm:cxn modelId="{EF51B29D-87D2-45AA-89F7-5DB49F35633A}" type="presParOf" srcId="{2B58538A-8428-4627-9FB9-9D84F56DA87E}" destId="{AE122D3D-9760-4A5D-B02D-96ADD2BD3156}" srcOrd="8" destOrd="0" presId="urn:microsoft.com/office/officeart/2018/2/layout/IconVerticalSolidList"/>
    <dgm:cxn modelId="{A9790EB2-512D-4019-B550-628204673672}" type="presParOf" srcId="{AE122D3D-9760-4A5D-B02D-96ADD2BD3156}" destId="{9EDA09C2-7F56-45F5-86CD-C37C66D89A01}" srcOrd="0" destOrd="0" presId="urn:microsoft.com/office/officeart/2018/2/layout/IconVerticalSolidList"/>
    <dgm:cxn modelId="{52B8F4F4-8BED-4D65-A9E3-F730545CAD2D}" type="presParOf" srcId="{AE122D3D-9760-4A5D-B02D-96ADD2BD3156}" destId="{8201130C-D21E-4C3B-A80C-32817682D7AD}" srcOrd="1" destOrd="0" presId="urn:microsoft.com/office/officeart/2018/2/layout/IconVerticalSolidList"/>
    <dgm:cxn modelId="{B91F80C9-D3F4-4A2D-AB72-E151CC26AEC6}" type="presParOf" srcId="{AE122D3D-9760-4A5D-B02D-96ADD2BD3156}" destId="{F969425C-7448-4F8E-B2AB-7C041C505647}" srcOrd="2" destOrd="0" presId="urn:microsoft.com/office/officeart/2018/2/layout/IconVerticalSolidList"/>
    <dgm:cxn modelId="{70712822-AE47-4230-AFC2-7541FDC8EC70}" type="presParOf" srcId="{AE122D3D-9760-4A5D-B02D-96ADD2BD3156}" destId="{25C92DCC-4EB6-46C3-BE48-3B12E6D186F9}" srcOrd="3" destOrd="0" presId="urn:microsoft.com/office/officeart/2018/2/layout/IconVerticalSolidList"/>
    <dgm:cxn modelId="{42826AEB-5FFD-4D9E-BA55-C88A02D4B452}" type="presParOf" srcId="{2B58538A-8428-4627-9FB9-9D84F56DA87E}" destId="{53A33EA1-4D37-456B-AB52-5B93D3F4D027}" srcOrd="9" destOrd="0" presId="urn:microsoft.com/office/officeart/2018/2/layout/IconVerticalSolidList"/>
    <dgm:cxn modelId="{7BAB1944-5DA4-43F9-A383-E85289B3DF24}" type="presParOf" srcId="{2B58538A-8428-4627-9FB9-9D84F56DA87E}" destId="{92CC8AE3-5283-47A1-B09D-C7FAB43D98EB}" srcOrd="10" destOrd="0" presId="urn:microsoft.com/office/officeart/2018/2/layout/IconVerticalSolidList"/>
    <dgm:cxn modelId="{2D2EF6C8-A09B-4BA2-99B9-D38379321C3E}" type="presParOf" srcId="{92CC8AE3-5283-47A1-B09D-C7FAB43D98EB}" destId="{5C03B9BB-30DA-4917-8388-7F734E9006E9}" srcOrd="0" destOrd="0" presId="urn:microsoft.com/office/officeart/2018/2/layout/IconVerticalSolidList"/>
    <dgm:cxn modelId="{E0DCEF01-93F3-4D78-B39D-1C5EB5FED0CB}" type="presParOf" srcId="{92CC8AE3-5283-47A1-B09D-C7FAB43D98EB}" destId="{43B15188-13CE-4878-87AF-E019EB93269F}" srcOrd="1" destOrd="0" presId="urn:microsoft.com/office/officeart/2018/2/layout/IconVerticalSolidList"/>
    <dgm:cxn modelId="{51C839E0-EA7C-4B41-9C50-CC6E0127C189}" type="presParOf" srcId="{92CC8AE3-5283-47A1-B09D-C7FAB43D98EB}" destId="{1E3B6115-7FD6-4F92-B6E7-7943EACC0509}" srcOrd="2" destOrd="0" presId="urn:microsoft.com/office/officeart/2018/2/layout/IconVerticalSolidList"/>
    <dgm:cxn modelId="{DBD6A94A-3AB1-433D-91FA-0ACD148C7822}" type="presParOf" srcId="{92CC8AE3-5283-47A1-B09D-C7FAB43D98EB}" destId="{F8BBB775-7362-43CF-BC46-6FD3B6A1482A}" srcOrd="3" destOrd="0" presId="urn:microsoft.com/office/officeart/2018/2/layout/IconVerticalSolidList"/>
    <dgm:cxn modelId="{DDA166DF-87DF-4C8E-BBC6-AA82E671CA12}" type="presParOf" srcId="{2B58538A-8428-4627-9FB9-9D84F56DA87E}" destId="{346F3760-F0A8-417D-8455-94A7C3C44383}" srcOrd="11" destOrd="0" presId="urn:microsoft.com/office/officeart/2018/2/layout/IconVerticalSolidList"/>
    <dgm:cxn modelId="{99EF80DB-0B2C-4CB0-A91D-FF3DF312C63C}" type="presParOf" srcId="{2B58538A-8428-4627-9FB9-9D84F56DA87E}" destId="{F3769637-A7E3-4B38-81DF-D0688E3D9927}" srcOrd="12" destOrd="0" presId="urn:microsoft.com/office/officeart/2018/2/layout/IconVerticalSolidList"/>
    <dgm:cxn modelId="{2F5D5AEA-2FF6-44C5-87E3-EFFCA7303942}" type="presParOf" srcId="{F3769637-A7E3-4B38-81DF-D0688E3D9927}" destId="{2B1492A8-F7F8-4603-B6C9-EB63CE10C2EA}" srcOrd="0" destOrd="0" presId="urn:microsoft.com/office/officeart/2018/2/layout/IconVerticalSolidList"/>
    <dgm:cxn modelId="{9168BEA6-8E49-4984-B93A-BD6365CF95A4}" type="presParOf" srcId="{F3769637-A7E3-4B38-81DF-D0688E3D9927}" destId="{2F48B52D-4095-4E4F-907C-D8F48BC806C9}" srcOrd="1" destOrd="0" presId="urn:microsoft.com/office/officeart/2018/2/layout/IconVerticalSolidList"/>
    <dgm:cxn modelId="{9B070BB0-CF91-47DF-93BD-7EA5E538A71E}" type="presParOf" srcId="{F3769637-A7E3-4B38-81DF-D0688E3D9927}" destId="{0D9DA2E0-34FA-4808-B1FF-B06CD7CDC1CC}" srcOrd="2" destOrd="0" presId="urn:microsoft.com/office/officeart/2018/2/layout/IconVerticalSolidList"/>
    <dgm:cxn modelId="{EBFFCF27-98E3-4B91-AFA3-594EE21893EF}" type="presParOf" srcId="{F3769637-A7E3-4B38-81DF-D0688E3D9927}" destId="{1E7DC6E6-9331-421E-8A40-491012417856}"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EE74121-73FC-4417-92D8-692BD4E80EAF}">
      <dsp:nvSpPr>
        <dsp:cNvPr id="0" name=""/>
        <dsp:cNvSpPr/>
      </dsp:nvSpPr>
      <dsp:spPr>
        <a:xfrm>
          <a:off x="0" y="502"/>
          <a:ext cx="6513603" cy="69228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15B0459-A160-420B-BF9D-EE0B27B56724}">
      <dsp:nvSpPr>
        <dsp:cNvPr id="0" name=""/>
        <dsp:cNvSpPr/>
      </dsp:nvSpPr>
      <dsp:spPr>
        <a:xfrm>
          <a:off x="209416" y="156266"/>
          <a:ext cx="380756" cy="38075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064BAF3-0E56-4894-9B90-73D0ECDDA64A}">
      <dsp:nvSpPr>
        <dsp:cNvPr id="0" name=""/>
        <dsp:cNvSpPr/>
      </dsp:nvSpPr>
      <dsp:spPr>
        <a:xfrm>
          <a:off x="799588" y="502"/>
          <a:ext cx="5714015" cy="6922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267" tIns="73267" rIns="73267" bIns="73267" numCol="1" spcCol="1270" anchor="ctr" anchorCtr="0">
          <a:noAutofit/>
        </a:bodyPr>
        <a:lstStyle/>
        <a:p>
          <a:pPr marL="0" lvl="0" indent="0" algn="l" defTabSz="800100">
            <a:lnSpc>
              <a:spcPct val="90000"/>
            </a:lnSpc>
            <a:spcBef>
              <a:spcPct val="0"/>
            </a:spcBef>
            <a:spcAft>
              <a:spcPct val="35000"/>
            </a:spcAft>
            <a:buNone/>
          </a:pPr>
          <a:r>
            <a:rPr lang="en-US" sz="1800" b="1" u="sng" kern="1200" dirty="0">
              <a:latin typeface="Times New Roman" panose="02020603050405020304" pitchFamily="18" charset="0"/>
              <a:cs typeface="Times New Roman" panose="02020603050405020304" pitchFamily="18" charset="0"/>
            </a:rPr>
            <a:t>MAPE for each Models:</a:t>
          </a:r>
          <a:endParaRPr lang="en-US" sz="1800" u="sng" kern="1200" dirty="0">
            <a:latin typeface="Times New Roman" panose="02020603050405020304" pitchFamily="18" charset="0"/>
            <a:cs typeface="Times New Roman" panose="02020603050405020304" pitchFamily="18" charset="0"/>
          </a:endParaRPr>
        </a:p>
      </dsp:txBody>
      <dsp:txXfrm>
        <a:off x="799588" y="502"/>
        <a:ext cx="5714015" cy="692284"/>
      </dsp:txXfrm>
    </dsp:sp>
    <dsp:sp modelId="{F77F234C-EA79-44CB-BC5D-2065A1EAB843}">
      <dsp:nvSpPr>
        <dsp:cNvPr id="0" name=""/>
        <dsp:cNvSpPr/>
      </dsp:nvSpPr>
      <dsp:spPr>
        <a:xfrm>
          <a:off x="0" y="879109"/>
          <a:ext cx="6513603" cy="69228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C398FEA-C42D-4669-81CC-5537757A3BA7}">
      <dsp:nvSpPr>
        <dsp:cNvPr id="0" name=""/>
        <dsp:cNvSpPr/>
      </dsp:nvSpPr>
      <dsp:spPr>
        <a:xfrm>
          <a:off x="209416" y="1021622"/>
          <a:ext cx="380756" cy="38075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F1A09EE-AB52-48D4-8F2D-7FF5B7184393}">
      <dsp:nvSpPr>
        <dsp:cNvPr id="0" name=""/>
        <dsp:cNvSpPr/>
      </dsp:nvSpPr>
      <dsp:spPr>
        <a:xfrm>
          <a:off x="799588" y="865858"/>
          <a:ext cx="5714015" cy="6922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267" tIns="73267" rIns="73267" bIns="73267" numCol="1" spcCol="1270" anchor="ctr" anchorCtr="0">
          <a:noAutofit/>
        </a:bodyPr>
        <a:lstStyle/>
        <a:p>
          <a:pPr marL="0" lvl="0" indent="0" algn="l" defTabSz="711200">
            <a:lnSpc>
              <a:spcPct val="90000"/>
            </a:lnSpc>
            <a:spcBef>
              <a:spcPct val="0"/>
            </a:spcBef>
            <a:spcAft>
              <a:spcPct val="35000"/>
            </a:spcAft>
            <a:buNone/>
          </a:pPr>
          <a:r>
            <a:rPr lang="en-US" sz="1600" b="1" kern="1200" dirty="0"/>
            <a:t>Linear Regression: 8.54</a:t>
          </a:r>
        </a:p>
      </dsp:txBody>
      <dsp:txXfrm>
        <a:off x="799588" y="865858"/>
        <a:ext cx="5714015" cy="692284"/>
      </dsp:txXfrm>
    </dsp:sp>
    <dsp:sp modelId="{4B19A638-46E5-4855-99A5-EC52F91455BF}">
      <dsp:nvSpPr>
        <dsp:cNvPr id="0" name=""/>
        <dsp:cNvSpPr/>
      </dsp:nvSpPr>
      <dsp:spPr>
        <a:xfrm>
          <a:off x="0" y="1731214"/>
          <a:ext cx="6513603" cy="69228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0AB8272-A326-46CE-9217-924554269862}">
      <dsp:nvSpPr>
        <dsp:cNvPr id="0" name=""/>
        <dsp:cNvSpPr/>
      </dsp:nvSpPr>
      <dsp:spPr>
        <a:xfrm>
          <a:off x="209416" y="1886978"/>
          <a:ext cx="380756" cy="38075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49D5359-9C62-4F5F-B799-51C9FB73CD93}">
      <dsp:nvSpPr>
        <dsp:cNvPr id="0" name=""/>
        <dsp:cNvSpPr/>
      </dsp:nvSpPr>
      <dsp:spPr>
        <a:xfrm>
          <a:off x="799588" y="1731214"/>
          <a:ext cx="5714015" cy="6922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267" tIns="73267" rIns="73267" bIns="73267" numCol="1" spcCol="1270" anchor="ctr" anchorCtr="0">
          <a:noAutofit/>
        </a:bodyPr>
        <a:lstStyle/>
        <a:p>
          <a:pPr marL="0" lvl="0" indent="0" algn="l" defTabSz="711200">
            <a:lnSpc>
              <a:spcPct val="90000"/>
            </a:lnSpc>
            <a:spcBef>
              <a:spcPct val="0"/>
            </a:spcBef>
            <a:spcAft>
              <a:spcPct val="35000"/>
            </a:spcAft>
            <a:buNone/>
          </a:pPr>
          <a:r>
            <a:rPr lang="en-US" sz="1600" b="1" kern="1200" dirty="0"/>
            <a:t>Neural Network: 5.75</a:t>
          </a:r>
        </a:p>
      </dsp:txBody>
      <dsp:txXfrm>
        <a:off x="799588" y="1731214"/>
        <a:ext cx="5714015" cy="692284"/>
      </dsp:txXfrm>
    </dsp:sp>
    <dsp:sp modelId="{9B07F172-205B-47EF-A7BC-DA5C71EF6C9E}">
      <dsp:nvSpPr>
        <dsp:cNvPr id="0" name=""/>
        <dsp:cNvSpPr/>
      </dsp:nvSpPr>
      <dsp:spPr>
        <a:xfrm>
          <a:off x="0" y="2596570"/>
          <a:ext cx="6513603" cy="69228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0EDC4EB-AE4F-4319-B6FF-3D29EB2089D6}">
      <dsp:nvSpPr>
        <dsp:cNvPr id="0" name=""/>
        <dsp:cNvSpPr/>
      </dsp:nvSpPr>
      <dsp:spPr>
        <a:xfrm>
          <a:off x="209416" y="2752334"/>
          <a:ext cx="380756" cy="38075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E19D0C6-D8D5-4910-901C-F4E51979E589}">
      <dsp:nvSpPr>
        <dsp:cNvPr id="0" name=""/>
        <dsp:cNvSpPr/>
      </dsp:nvSpPr>
      <dsp:spPr>
        <a:xfrm>
          <a:off x="799588" y="2596570"/>
          <a:ext cx="5714015" cy="6922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267" tIns="73267" rIns="73267" bIns="73267" numCol="1" spcCol="1270" anchor="ctr" anchorCtr="0">
          <a:noAutofit/>
        </a:bodyPr>
        <a:lstStyle/>
        <a:p>
          <a:pPr marL="0" lvl="0" indent="0" algn="l" defTabSz="711200">
            <a:lnSpc>
              <a:spcPct val="90000"/>
            </a:lnSpc>
            <a:spcBef>
              <a:spcPct val="0"/>
            </a:spcBef>
            <a:spcAft>
              <a:spcPct val="35000"/>
            </a:spcAft>
            <a:buNone/>
          </a:pPr>
          <a:r>
            <a:rPr lang="en-US" sz="1600" b="1" kern="1200" dirty="0">
              <a:solidFill>
                <a:srgbClr val="00B050"/>
              </a:solidFill>
            </a:rPr>
            <a:t>Random Forest: 3.4</a:t>
          </a:r>
        </a:p>
      </dsp:txBody>
      <dsp:txXfrm>
        <a:off x="799588" y="2596570"/>
        <a:ext cx="5714015" cy="692284"/>
      </dsp:txXfrm>
    </dsp:sp>
    <dsp:sp modelId="{9EDA09C2-7F56-45F5-86CD-C37C66D89A01}">
      <dsp:nvSpPr>
        <dsp:cNvPr id="0" name=""/>
        <dsp:cNvSpPr/>
      </dsp:nvSpPr>
      <dsp:spPr>
        <a:xfrm>
          <a:off x="0" y="3461926"/>
          <a:ext cx="6513603" cy="69228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201130C-D21E-4C3B-A80C-32817682D7AD}">
      <dsp:nvSpPr>
        <dsp:cNvPr id="0" name=""/>
        <dsp:cNvSpPr/>
      </dsp:nvSpPr>
      <dsp:spPr>
        <a:xfrm>
          <a:off x="209416" y="3617690"/>
          <a:ext cx="380756" cy="380756"/>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5C92DCC-4EB6-46C3-BE48-3B12E6D186F9}">
      <dsp:nvSpPr>
        <dsp:cNvPr id="0" name=""/>
        <dsp:cNvSpPr/>
      </dsp:nvSpPr>
      <dsp:spPr>
        <a:xfrm>
          <a:off x="799588" y="3461926"/>
          <a:ext cx="5714015" cy="6922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267" tIns="73267" rIns="73267" bIns="73267" numCol="1" spcCol="1270" anchor="ctr" anchorCtr="0">
          <a:noAutofit/>
        </a:bodyPr>
        <a:lstStyle/>
        <a:p>
          <a:pPr marL="0" lvl="0" indent="0" algn="l" defTabSz="711200">
            <a:lnSpc>
              <a:spcPct val="90000"/>
            </a:lnSpc>
            <a:spcBef>
              <a:spcPct val="0"/>
            </a:spcBef>
            <a:spcAft>
              <a:spcPct val="35000"/>
            </a:spcAft>
            <a:buNone/>
          </a:pPr>
          <a:r>
            <a:rPr lang="en-US" sz="1600" b="1" kern="1200" dirty="0"/>
            <a:t>T-POT: 11.72825015878589</a:t>
          </a:r>
        </a:p>
      </dsp:txBody>
      <dsp:txXfrm>
        <a:off x="799588" y="3461926"/>
        <a:ext cx="5714015" cy="692284"/>
      </dsp:txXfrm>
    </dsp:sp>
    <dsp:sp modelId="{5C03B9BB-30DA-4917-8388-7F734E9006E9}">
      <dsp:nvSpPr>
        <dsp:cNvPr id="0" name=""/>
        <dsp:cNvSpPr/>
      </dsp:nvSpPr>
      <dsp:spPr>
        <a:xfrm>
          <a:off x="0" y="4327282"/>
          <a:ext cx="6513603" cy="69228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3B15188-13CE-4878-87AF-E019EB93269F}">
      <dsp:nvSpPr>
        <dsp:cNvPr id="0" name=""/>
        <dsp:cNvSpPr/>
      </dsp:nvSpPr>
      <dsp:spPr>
        <a:xfrm>
          <a:off x="209416" y="4483046"/>
          <a:ext cx="380756" cy="380756"/>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8BBB775-7362-43CF-BC46-6FD3B6A1482A}">
      <dsp:nvSpPr>
        <dsp:cNvPr id="0" name=""/>
        <dsp:cNvSpPr/>
      </dsp:nvSpPr>
      <dsp:spPr>
        <a:xfrm>
          <a:off x="799588" y="4327282"/>
          <a:ext cx="5714015" cy="6922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267" tIns="73267" rIns="73267" bIns="73267" numCol="1" spcCol="1270" anchor="ctr" anchorCtr="0">
          <a:noAutofit/>
        </a:bodyPr>
        <a:lstStyle/>
        <a:p>
          <a:pPr marL="0" lvl="0" indent="0" algn="l" defTabSz="711200">
            <a:lnSpc>
              <a:spcPct val="90000"/>
            </a:lnSpc>
            <a:spcBef>
              <a:spcPct val="0"/>
            </a:spcBef>
            <a:spcAft>
              <a:spcPct val="35000"/>
            </a:spcAft>
            <a:buNone/>
          </a:pPr>
          <a:r>
            <a:rPr lang="en-US" sz="1600" b="1" kern="1200" dirty="0" err="1"/>
            <a:t>AutoSKLearn</a:t>
          </a:r>
          <a:r>
            <a:rPr lang="en-US" sz="1600" b="1" kern="1200" dirty="0"/>
            <a:t>: 12.38768</a:t>
          </a:r>
        </a:p>
      </dsp:txBody>
      <dsp:txXfrm>
        <a:off x="799588" y="4327282"/>
        <a:ext cx="5714015" cy="692284"/>
      </dsp:txXfrm>
    </dsp:sp>
    <dsp:sp modelId="{2B1492A8-F7F8-4603-B6C9-EB63CE10C2EA}">
      <dsp:nvSpPr>
        <dsp:cNvPr id="0" name=""/>
        <dsp:cNvSpPr/>
      </dsp:nvSpPr>
      <dsp:spPr>
        <a:xfrm>
          <a:off x="0" y="5192638"/>
          <a:ext cx="6513603" cy="69228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F48B52D-4095-4E4F-907C-D8F48BC806C9}">
      <dsp:nvSpPr>
        <dsp:cNvPr id="0" name=""/>
        <dsp:cNvSpPr/>
      </dsp:nvSpPr>
      <dsp:spPr>
        <a:xfrm>
          <a:off x="209416" y="5348402"/>
          <a:ext cx="380756" cy="380756"/>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E7DC6E6-9331-421E-8A40-491012417856}">
      <dsp:nvSpPr>
        <dsp:cNvPr id="0" name=""/>
        <dsp:cNvSpPr/>
      </dsp:nvSpPr>
      <dsp:spPr>
        <a:xfrm>
          <a:off x="799588" y="5192638"/>
          <a:ext cx="5714015" cy="6922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267" tIns="73267" rIns="73267" bIns="73267" numCol="1" spcCol="1270" anchor="ctr" anchorCtr="0">
          <a:noAutofit/>
        </a:bodyPr>
        <a:lstStyle/>
        <a:p>
          <a:pPr marL="0" lvl="0" indent="0" algn="l" defTabSz="711200">
            <a:lnSpc>
              <a:spcPct val="90000"/>
            </a:lnSpc>
            <a:spcBef>
              <a:spcPct val="0"/>
            </a:spcBef>
            <a:spcAft>
              <a:spcPct val="35000"/>
            </a:spcAft>
            <a:buNone/>
          </a:pPr>
          <a:r>
            <a:rPr lang="en-US" sz="1600" b="1" kern="1200" dirty="0"/>
            <a:t>H2O: 6.55582879</a:t>
          </a:r>
        </a:p>
      </dsp:txBody>
      <dsp:txXfrm>
        <a:off x="799588" y="5192638"/>
        <a:ext cx="5714015" cy="692284"/>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D2A25F-4A6D-4CA8-BC55-2CF74F4500E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6D450CC-26B1-454D-B1BA-02F77F2E7BE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55EBAA2-B805-47BF-A89D-B2B64268D2FC}"/>
              </a:ext>
            </a:extLst>
          </p:cNvPr>
          <p:cNvSpPr>
            <a:spLocks noGrp="1"/>
          </p:cNvSpPr>
          <p:nvPr>
            <p:ph type="dt" sz="half" idx="10"/>
          </p:nvPr>
        </p:nvSpPr>
        <p:spPr/>
        <p:txBody>
          <a:bodyPr/>
          <a:lstStyle/>
          <a:p>
            <a:fld id="{D10F0126-BCA1-4701-AEFC-5B6C0DBE6CE4}" type="datetimeFigureOut">
              <a:rPr lang="en-US" smtClean="0"/>
              <a:t>4/20/2020</a:t>
            </a:fld>
            <a:endParaRPr lang="en-US"/>
          </a:p>
        </p:txBody>
      </p:sp>
      <p:sp>
        <p:nvSpPr>
          <p:cNvPr id="5" name="Footer Placeholder 4">
            <a:extLst>
              <a:ext uri="{FF2B5EF4-FFF2-40B4-BE49-F238E27FC236}">
                <a16:creationId xmlns:a16="http://schemas.microsoft.com/office/drawing/2014/main" id="{18592495-2A56-4B4D-9E9C-E58532769AE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9C56BE4-8C46-4039-A3BB-FE3FB2DDBAF7}"/>
              </a:ext>
            </a:extLst>
          </p:cNvPr>
          <p:cNvSpPr>
            <a:spLocks noGrp="1"/>
          </p:cNvSpPr>
          <p:nvPr>
            <p:ph type="sldNum" sz="quarter" idx="12"/>
          </p:nvPr>
        </p:nvSpPr>
        <p:spPr/>
        <p:txBody>
          <a:bodyPr/>
          <a:lstStyle/>
          <a:p>
            <a:fld id="{6DA41FD6-51F1-4A0C-B37C-6F282131EBD2}" type="slidenum">
              <a:rPr lang="en-US" smtClean="0"/>
              <a:t>‹#›</a:t>
            </a:fld>
            <a:endParaRPr lang="en-US"/>
          </a:p>
        </p:txBody>
      </p:sp>
    </p:spTree>
    <p:extLst>
      <p:ext uri="{BB962C8B-B14F-4D97-AF65-F5344CB8AC3E}">
        <p14:creationId xmlns:p14="http://schemas.microsoft.com/office/powerpoint/2010/main" val="6645197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91872-4492-4034-885A-B5D9E3F0869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F011202-02E3-475B-919A-B9A318392C3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E44D983-30AA-41D2-9DF0-00E1BF13C360}"/>
              </a:ext>
            </a:extLst>
          </p:cNvPr>
          <p:cNvSpPr>
            <a:spLocks noGrp="1"/>
          </p:cNvSpPr>
          <p:nvPr>
            <p:ph type="dt" sz="half" idx="10"/>
          </p:nvPr>
        </p:nvSpPr>
        <p:spPr/>
        <p:txBody>
          <a:bodyPr/>
          <a:lstStyle/>
          <a:p>
            <a:fld id="{D10F0126-BCA1-4701-AEFC-5B6C0DBE6CE4}" type="datetimeFigureOut">
              <a:rPr lang="en-US" smtClean="0"/>
              <a:t>4/20/2020</a:t>
            </a:fld>
            <a:endParaRPr lang="en-US"/>
          </a:p>
        </p:txBody>
      </p:sp>
      <p:sp>
        <p:nvSpPr>
          <p:cNvPr id="5" name="Footer Placeholder 4">
            <a:extLst>
              <a:ext uri="{FF2B5EF4-FFF2-40B4-BE49-F238E27FC236}">
                <a16:creationId xmlns:a16="http://schemas.microsoft.com/office/drawing/2014/main" id="{14B47DD4-D5E9-4AF6-9731-AA9BE94CAF9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1F5AFF7-B482-4276-8BCB-BB7C6EC7B2C2}"/>
              </a:ext>
            </a:extLst>
          </p:cNvPr>
          <p:cNvSpPr>
            <a:spLocks noGrp="1"/>
          </p:cNvSpPr>
          <p:nvPr>
            <p:ph type="sldNum" sz="quarter" idx="12"/>
          </p:nvPr>
        </p:nvSpPr>
        <p:spPr/>
        <p:txBody>
          <a:bodyPr/>
          <a:lstStyle/>
          <a:p>
            <a:fld id="{6DA41FD6-51F1-4A0C-B37C-6F282131EBD2}" type="slidenum">
              <a:rPr lang="en-US" smtClean="0"/>
              <a:t>‹#›</a:t>
            </a:fld>
            <a:endParaRPr lang="en-US"/>
          </a:p>
        </p:txBody>
      </p:sp>
    </p:spTree>
    <p:extLst>
      <p:ext uri="{BB962C8B-B14F-4D97-AF65-F5344CB8AC3E}">
        <p14:creationId xmlns:p14="http://schemas.microsoft.com/office/powerpoint/2010/main" val="42571726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734257B-4B4C-4E35-ACC9-A39464746FB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7570472-CD61-4EC8-B4DA-42C1E76E2A2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AFDF4A0-C48C-4A26-9FEE-E17E6FF4AA85}"/>
              </a:ext>
            </a:extLst>
          </p:cNvPr>
          <p:cNvSpPr>
            <a:spLocks noGrp="1"/>
          </p:cNvSpPr>
          <p:nvPr>
            <p:ph type="dt" sz="half" idx="10"/>
          </p:nvPr>
        </p:nvSpPr>
        <p:spPr/>
        <p:txBody>
          <a:bodyPr/>
          <a:lstStyle/>
          <a:p>
            <a:fld id="{D10F0126-BCA1-4701-AEFC-5B6C0DBE6CE4}" type="datetimeFigureOut">
              <a:rPr lang="en-US" smtClean="0"/>
              <a:t>4/20/2020</a:t>
            </a:fld>
            <a:endParaRPr lang="en-US"/>
          </a:p>
        </p:txBody>
      </p:sp>
      <p:sp>
        <p:nvSpPr>
          <p:cNvPr id="5" name="Footer Placeholder 4">
            <a:extLst>
              <a:ext uri="{FF2B5EF4-FFF2-40B4-BE49-F238E27FC236}">
                <a16:creationId xmlns:a16="http://schemas.microsoft.com/office/drawing/2014/main" id="{32B8D8A3-2BF2-4801-BD90-B5B779D3DF4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16C0ECF-3D78-49DD-A251-71F71B9B0C57}"/>
              </a:ext>
            </a:extLst>
          </p:cNvPr>
          <p:cNvSpPr>
            <a:spLocks noGrp="1"/>
          </p:cNvSpPr>
          <p:nvPr>
            <p:ph type="sldNum" sz="quarter" idx="12"/>
          </p:nvPr>
        </p:nvSpPr>
        <p:spPr/>
        <p:txBody>
          <a:bodyPr/>
          <a:lstStyle/>
          <a:p>
            <a:fld id="{6DA41FD6-51F1-4A0C-B37C-6F282131EBD2}" type="slidenum">
              <a:rPr lang="en-US" smtClean="0"/>
              <a:t>‹#›</a:t>
            </a:fld>
            <a:endParaRPr lang="en-US"/>
          </a:p>
        </p:txBody>
      </p:sp>
    </p:spTree>
    <p:extLst>
      <p:ext uri="{BB962C8B-B14F-4D97-AF65-F5344CB8AC3E}">
        <p14:creationId xmlns:p14="http://schemas.microsoft.com/office/powerpoint/2010/main" val="34011851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5368E1-7F7E-4711-BD4C-4694B592019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EDB25A1-5AF3-4A87-99DE-6E746A8B298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BC2DCD-9929-4680-AA1A-8062C5DB5F90}"/>
              </a:ext>
            </a:extLst>
          </p:cNvPr>
          <p:cNvSpPr>
            <a:spLocks noGrp="1"/>
          </p:cNvSpPr>
          <p:nvPr>
            <p:ph type="dt" sz="half" idx="10"/>
          </p:nvPr>
        </p:nvSpPr>
        <p:spPr/>
        <p:txBody>
          <a:bodyPr/>
          <a:lstStyle/>
          <a:p>
            <a:fld id="{D10F0126-BCA1-4701-AEFC-5B6C0DBE6CE4}" type="datetimeFigureOut">
              <a:rPr lang="en-US" smtClean="0"/>
              <a:t>4/20/2020</a:t>
            </a:fld>
            <a:endParaRPr lang="en-US"/>
          </a:p>
        </p:txBody>
      </p:sp>
      <p:sp>
        <p:nvSpPr>
          <p:cNvPr id="5" name="Footer Placeholder 4">
            <a:extLst>
              <a:ext uri="{FF2B5EF4-FFF2-40B4-BE49-F238E27FC236}">
                <a16:creationId xmlns:a16="http://schemas.microsoft.com/office/drawing/2014/main" id="{5400035F-A9D7-47D6-8BAB-EC752626C41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4E51598-CCAC-4EDD-9DB3-183E6AF8AADF}"/>
              </a:ext>
            </a:extLst>
          </p:cNvPr>
          <p:cNvSpPr>
            <a:spLocks noGrp="1"/>
          </p:cNvSpPr>
          <p:nvPr>
            <p:ph type="sldNum" sz="quarter" idx="12"/>
          </p:nvPr>
        </p:nvSpPr>
        <p:spPr/>
        <p:txBody>
          <a:bodyPr/>
          <a:lstStyle/>
          <a:p>
            <a:fld id="{6DA41FD6-51F1-4A0C-B37C-6F282131EBD2}" type="slidenum">
              <a:rPr lang="en-US" smtClean="0"/>
              <a:t>‹#›</a:t>
            </a:fld>
            <a:endParaRPr lang="en-US"/>
          </a:p>
        </p:txBody>
      </p:sp>
    </p:spTree>
    <p:extLst>
      <p:ext uri="{BB962C8B-B14F-4D97-AF65-F5344CB8AC3E}">
        <p14:creationId xmlns:p14="http://schemas.microsoft.com/office/powerpoint/2010/main" val="30509532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F79F9-0E2A-4A72-8631-D2A02790DAC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5B73CDB-AF21-44E7-97CA-ECF4465C805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BEFE6B2-062A-4021-A1B7-1C319126AF09}"/>
              </a:ext>
            </a:extLst>
          </p:cNvPr>
          <p:cNvSpPr>
            <a:spLocks noGrp="1"/>
          </p:cNvSpPr>
          <p:nvPr>
            <p:ph type="dt" sz="half" idx="10"/>
          </p:nvPr>
        </p:nvSpPr>
        <p:spPr/>
        <p:txBody>
          <a:bodyPr/>
          <a:lstStyle/>
          <a:p>
            <a:fld id="{D10F0126-BCA1-4701-AEFC-5B6C0DBE6CE4}" type="datetimeFigureOut">
              <a:rPr lang="en-US" smtClean="0"/>
              <a:t>4/20/2020</a:t>
            </a:fld>
            <a:endParaRPr lang="en-US"/>
          </a:p>
        </p:txBody>
      </p:sp>
      <p:sp>
        <p:nvSpPr>
          <p:cNvPr id="5" name="Footer Placeholder 4">
            <a:extLst>
              <a:ext uri="{FF2B5EF4-FFF2-40B4-BE49-F238E27FC236}">
                <a16:creationId xmlns:a16="http://schemas.microsoft.com/office/drawing/2014/main" id="{B052AB0C-2606-4E0A-B579-0F999394F5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0E620A7-FF52-494A-A33C-9407B52C383B}"/>
              </a:ext>
            </a:extLst>
          </p:cNvPr>
          <p:cNvSpPr>
            <a:spLocks noGrp="1"/>
          </p:cNvSpPr>
          <p:nvPr>
            <p:ph type="sldNum" sz="quarter" idx="12"/>
          </p:nvPr>
        </p:nvSpPr>
        <p:spPr/>
        <p:txBody>
          <a:bodyPr/>
          <a:lstStyle/>
          <a:p>
            <a:fld id="{6DA41FD6-51F1-4A0C-B37C-6F282131EBD2}" type="slidenum">
              <a:rPr lang="en-US" smtClean="0"/>
              <a:t>‹#›</a:t>
            </a:fld>
            <a:endParaRPr lang="en-US"/>
          </a:p>
        </p:txBody>
      </p:sp>
    </p:spTree>
    <p:extLst>
      <p:ext uri="{BB962C8B-B14F-4D97-AF65-F5344CB8AC3E}">
        <p14:creationId xmlns:p14="http://schemas.microsoft.com/office/powerpoint/2010/main" val="37825466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E8898-F90C-4D01-9F00-67D41132C1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45A83E4-63DB-42EE-9045-4551B452CE3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4A68A84-60F1-4A31-9F1D-9E124F88124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D37670E-88FD-4033-8341-96FF83DE5EE8}"/>
              </a:ext>
            </a:extLst>
          </p:cNvPr>
          <p:cNvSpPr>
            <a:spLocks noGrp="1"/>
          </p:cNvSpPr>
          <p:nvPr>
            <p:ph type="dt" sz="half" idx="10"/>
          </p:nvPr>
        </p:nvSpPr>
        <p:spPr/>
        <p:txBody>
          <a:bodyPr/>
          <a:lstStyle/>
          <a:p>
            <a:fld id="{D10F0126-BCA1-4701-AEFC-5B6C0DBE6CE4}" type="datetimeFigureOut">
              <a:rPr lang="en-US" smtClean="0"/>
              <a:t>4/20/2020</a:t>
            </a:fld>
            <a:endParaRPr lang="en-US"/>
          </a:p>
        </p:txBody>
      </p:sp>
      <p:sp>
        <p:nvSpPr>
          <p:cNvPr id="6" name="Footer Placeholder 5">
            <a:extLst>
              <a:ext uri="{FF2B5EF4-FFF2-40B4-BE49-F238E27FC236}">
                <a16:creationId xmlns:a16="http://schemas.microsoft.com/office/drawing/2014/main" id="{C60EE59A-D268-4F9B-8EE0-CB74A3D76BD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59D48EB-FBC1-4019-82B5-DAE4E62297FC}"/>
              </a:ext>
            </a:extLst>
          </p:cNvPr>
          <p:cNvSpPr>
            <a:spLocks noGrp="1"/>
          </p:cNvSpPr>
          <p:nvPr>
            <p:ph type="sldNum" sz="quarter" idx="12"/>
          </p:nvPr>
        </p:nvSpPr>
        <p:spPr/>
        <p:txBody>
          <a:bodyPr/>
          <a:lstStyle/>
          <a:p>
            <a:fld id="{6DA41FD6-51F1-4A0C-B37C-6F282131EBD2}" type="slidenum">
              <a:rPr lang="en-US" smtClean="0"/>
              <a:t>‹#›</a:t>
            </a:fld>
            <a:endParaRPr lang="en-US"/>
          </a:p>
        </p:txBody>
      </p:sp>
    </p:spTree>
    <p:extLst>
      <p:ext uri="{BB962C8B-B14F-4D97-AF65-F5344CB8AC3E}">
        <p14:creationId xmlns:p14="http://schemas.microsoft.com/office/powerpoint/2010/main" val="23327343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4D7053-2ACE-499B-A622-3A5D6E815BC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445CEE0-9629-41F5-BDF7-C89CCC0ED1D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F4EE067-00B4-430E-B22D-A6BFD4DFD83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64881DA-CFEC-4479-B603-DF0075B406B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C067326-8AD2-4E39-8F14-4F49C74E7B1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8FF09AF-B193-4B2B-AA6C-E8F98CFF308D}"/>
              </a:ext>
            </a:extLst>
          </p:cNvPr>
          <p:cNvSpPr>
            <a:spLocks noGrp="1"/>
          </p:cNvSpPr>
          <p:nvPr>
            <p:ph type="dt" sz="half" idx="10"/>
          </p:nvPr>
        </p:nvSpPr>
        <p:spPr/>
        <p:txBody>
          <a:bodyPr/>
          <a:lstStyle/>
          <a:p>
            <a:fld id="{D10F0126-BCA1-4701-AEFC-5B6C0DBE6CE4}" type="datetimeFigureOut">
              <a:rPr lang="en-US" smtClean="0"/>
              <a:t>4/20/2020</a:t>
            </a:fld>
            <a:endParaRPr lang="en-US"/>
          </a:p>
        </p:txBody>
      </p:sp>
      <p:sp>
        <p:nvSpPr>
          <p:cNvPr id="8" name="Footer Placeholder 7">
            <a:extLst>
              <a:ext uri="{FF2B5EF4-FFF2-40B4-BE49-F238E27FC236}">
                <a16:creationId xmlns:a16="http://schemas.microsoft.com/office/drawing/2014/main" id="{5300C285-D67B-47B4-8950-B4A8E10EFD4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4CDF03A-327D-48FC-B98F-91AA138B8777}"/>
              </a:ext>
            </a:extLst>
          </p:cNvPr>
          <p:cNvSpPr>
            <a:spLocks noGrp="1"/>
          </p:cNvSpPr>
          <p:nvPr>
            <p:ph type="sldNum" sz="quarter" idx="12"/>
          </p:nvPr>
        </p:nvSpPr>
        <p:spPr/>
        <p:txBody>
          <a:bodyPr/>
          <a:lstStyle/>
          <a:p>
            <a:fld id="{6DA41FD6-51F1-4A0C-B37C-6F282131EBD2}" type="slidenum">
              <a:rPr lang="en-US" smtClean="0"/>
              <a:t>‹#›</a:t>
            </a:fld>
            <a:endParaRPr lang="en-US"/>
          </a:p>
        </p:txBody>
      </p:sp>
    </p:spTree>
    <p:extLst>
      <p:ext uri="{BB962C8B-B14F-4D97-AF65-F5344CB8AC3E}">
        <p14:creationId xmlns:p14="http://schemas.microsoft.com/office/powerpoint/2010/main" val="10344064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D86AA0-3880-47D8-8219-25BD721B8D1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FD93AFD-FE84-4C40-9E2D-88A6AD119F5D}"/>
              </a:ext>
            </a:extLst>
          </p:cNvPr>
          <p:cNvSpPr>
            <a:spLocks noGrp="1"/>
          </p:cNvSpPr>
          <p:nvPr>
            <p:ph type="dt" sz="half" idx="10"/>
          </p:nvPr>
        </p:nvSpPr>
        <p:spPr/>
        <p:txBody>
          <a:bodyPr/>
          <a:lstStyle/>
          <a:p>
            <a:fld id="{D10F0126-BCA1-4701-AEFC-5B6C0DBE6CE4}" type="datetimeFigureOut">
              <a:rPr lang="en-US" smtClean="0"/>
              <a:t>4/20/2020</a:t>
            </a:fld>
            <a:endParaRPr lang="en-US"/>
          </a:p>
        </p:txBody>
      </p:sp>
      <p:sp>
        <p:nvSpPr>
          <p:cNvPr id="4" name="Footer Placeholder 3">
            <a:extLst>
              <a:ext uri="{FF2B5EF4-FFF2-40B4-BE49-F238E27FC236}">
                <a16:creationId xmlns:a16="http://schemas.microsoft.com/office/drawing/2014/main" id="{B6A9567B-EA0A-428C-8E41-59C90931C9F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011D0F0-C274-498E-B3CD-36CEA61A4DF9}"/>
              </a:ext>
            </a:extLst>
          </p:cNvPr>
          <p:cNvSpPr>
            <a:spLocks noGrp="1"/>
          </p:cNvSpPr>
          <p:nvPr>
            <p:ph type="sldNum" sz="quarter" idx="12"/>
          </p:nvPr>
        </p:nvSpPr>
        <p:spPr/>
        <p:txBody>
          <a:bodyPr/>
          <a:lstStyle/>
          <a:p>
            <a:fld id="{6DA41FD6-51F1-4A0C-B37C-6F282131EBD2}" type="slidenum">
              <a:rPr lang="en-US" smtClean="0"/>
              <a:t>‹#›</a:t>
            </a:fld>
            <a:endParaRPr lang="en-US"/>
          </a:p>
        </p:txBody>
      </p:sp>
    </p:spTree>
    <p:extLst>
      <p:ext uri="{BB962C8B-B14F-4D97-AF65-F5344CB8AC3E}">
        <p14:creationId xmlns:p14="http://schemas.microsoft.com/office/powerpoint/2010/main" val="20185310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D8E5302-C237-4B29-80DC-3E5A3FA9A54D}"/>
              </a:ext>
            </a:extLst>
          </p:cNvPr>
          <p:cNvSpPr>
            <a:spLocks noGrp="1"/>
          </p:cNvSpPr>
          <p:nvPr>
            <p:ph type="dt" sz="half" idx="10"/>
          </p:nvPr>
        </p:nvSpPr>
        <p:spPr/>
        <p:txBody>
          <a:bodyPr/>
          <a:lstStyle/>
          <a:p>
            <a:fld id="{D10F0126-BCA1-4701-AEFC-5B6C0DBE6CE4}" type="datetimeFigureOut">
              <a:rPr lang="en-US" smtClean="0"/>
              <a:t>4/20/2020</a:t>
            </a:fld>
            <a:endParaRPr lang="en-US"/>
          </a:p>
        </p:txBody>
      </p:sp>
      <p:sp>
        <p:nvSpPr>
          <p:cNvPr id="3" name="Footer Placeholder 2">
            <a:extLst>
              <a:ext uri="{FF2B5EF4-FFF2-40B4-BE49-F238E27FC236}">
                <a16:creationId xmlns:a16="http://schemas.microsoft.com/office/drawing/2014/main" id="{5B734A79-C0C6-40DE-A06B-E39D7901D14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9EDB618-4340-4C40-B4F4-EB18C8761290}"/>
              </a:ext>
            </a:extLst>
          </p:cNvPr>
          <p:cNvSpPr>
            <a:spLocks noGrp="1"/>
          </p:cNvSpPr>
          <p:nvPr>
            <p:ph type="sldNum" sz="quarter" idx="12"/>
          </p:nvPr>
        </p:nvSpPr>
        <p:spPr/>
        <p:txBody>
          <a:bodyPr/>
          <a:lstStyle/>
          <a:p>
            <a:fld id="{6DA41FD6-51F1-4A0C-B37C-6F282131EBD2}" type="slidenum">
              <a:rPr lang="en-US" smtClean="0"/>
              <a:t>‹#›</a:t>
            </a:fld>
            <a:endParaRPr lang="en-US"/>
          </a:p>
        </p:txBody>
      </p:sp>
    </p:spTree>
    <p:extLst>
      <p:ext uri="{BB962C8B-B14F-4D97-AF65-F5344CB8AC3E}">
        <p14:creationId xmlns:p14="http://schemas.microsoft.com/office/powerpoint/2010/main" val="30821380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7A51F9-B754-4EDA-9D25-5BF6D5F57D2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90598C5-CF21-4BE7-A855-7EB0ED7B5B0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1638248-D0B8-4D51-A3E1-14FFB52FB23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60D9E14-F151-4C15-BE5B-84AA9CB42F1F}"/>
              </a:ext>
            </a:extLst>
          </p:cNvPr>
          <p:cNvSpPr>
            <a:spLocks noGrp="1"/>
          </p:cNvSpPr>
          <p:nvPr>
            <p:ph type="dt" sz="half" idx="10"/>
          </p:nvPr>
        </p:nvSpPr>
        <p:spPr/>
        <p:txBody>
          <a:bodyPr/>
          <a:lstStyle/>
          <a:p>
            <a:fld id="{D10F0126-BCA1-4701-AEFC-5B6C0DBE6CE4}" type="datetimeFigureOut">
              <a:rPr lang="en-US" smtClean="0"/>
              <a:t>4/20/2020</a:t>
            </a:fld>
            <a:endParaRPr lang="en-US"/>
          </a:p>
        </p:txBody>
      </p:sp>
      <p:sp>
        <p:nvSpPr>
          <p:cNvPr id="6" name="Footer Placeholder 5">
            <a:extLst>
              <a:ext uri="{FF2B5EF4-FFF2-40B4-BE49-F238E27FC236}">
                <a16:creationId xmlns:a16="http://schemas.microsoft.com/office/drawing/2014/main" id="{7F465A40-A3EB-4D0D-8456-D837FC7FDC9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FCEF1D9-D151-4F1B-90D8-9BEAAD0A6392}"/>
              </a:ext>
            </a:extLst>
          </p:cNvPr>
          <p:cNvSpPr>
            <a:spLocks noGrp="1"/>
          </p:cNvSpPr>
          <p:nvPr>
            <p:ph type="sldNum" sz="quarter" idx="12"/>
          </p:nvPr>
        </p:nvSpPr>
        <p:spPr/>
        <p:txBody>
          <a:bodyPr/>
          <a:lstStyle/>
          <a:p>
            <a:fld id="{6DA41FD6-51F1-4A0C-B37C-6F282131EBD2}" type="slidenum">
              <a:rPr lang="en-US" smtClean="0"/>
              <a:t>‹#›</a:t>
            </a:fld>
            <a:endParaRPr lang="en-US"/>
          </a:p>
        </p:txBody>
      </p:sp>
    </p:spTree>
    <p:extLst>
      <p:ext uri="{BB962C8B-B14F-4D97-AF65-F5344CB8AC3E}">
        <p14:creationId xmlns:p14="http://schemas.microsoft.com/office/powerpoint/2010/main" val="13277724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DE816A-CF3B-4484-8A32-ED213A755B4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2ECCAFD-FE51-4851-91C1-9644FC58760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6799B7B-C7E3-4411-8289-2AABFB9BBE0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3D1113A-5901-40E5-8A1D-D450B1803786}"/>
              </a:ext>
            </a:extLst>
          </p:cNvPr>
          <p:cNvSpPr>
            <a:spLocks noGrp="1"/>
          </p:cNvSpPr>
          <p:nvPr>
            <p:ph type="dt" sz="half" idx="10"/>
          </p:nvPr>
        </p:nvSpPr>
        <p:spPr/>
        <p:txBody>
          <a:bodyPr/>
          <a:lstStyle/>
          <a:p>
            <a:fld id="{D10F0126-BCA1-4701-AEFC-5B6C0DBE6CE4}" type="datetimeFigureOut">
              <a:rPr lang="en-US" smtClean="0"/>
              <a:t>4/20/2020</a:t>
            </a:fld>
            <a:endParaRPr lang="en-US"/>
          </a:p>
        </p:txBody>
      </p:sp>
      <p:sp>
        <p:nvSpPr>
          <p:cNvPr id="6" name="Footer Placeholder 5">
            <a:extLst>
              <a:ext uri="{FF2B5EF4-FFF2-40B4-BE49-F238E27FC236}">
                <a16:creationId xmlns:a16="http://schemas.microsoft.com/office/drawing/2014/main" id="{396CAECE-2D4A-4EA2-8D1B-40E0842D23F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12A0D79-160D-40A9-9552-F9EB1A584826}"/>
              </a:ext>
            </a:extLst>
          </p:cNvPr>
          <p:cNvSpPr>
            <a:spLocks noGrp="1"/>
          </p:cNvSpPr>
          <p:nvPr>
            <p:ph type="sldNum" sz="quarter" idx="12"/>
          </p:nvPr>
        </p:nvSpPr>
        <p:spPr/>
        <p:txBody>
          <a:bodyPr/>
          <a:lstStyle/>
          <a:p>
            <a:fld id="{6DA41FD6-51F1-4A0C-B37C-6F282131EBD2}" type="slidenum">
              <a:rPr lang="en-US" smtClean="0"/>
              <a:t>‹#›</a:t>
            </a:fld>
            <a:endParaRPr lang="en-US"/>
          </a:p>
        </p:txBody>
      </p:sp>
    </p:spTree>
    <p:extLst>
      <p:ext uri="{BB962C8B-B14F-4D97-AF65-F5344CB8AC3E}">
        <p14:creationId xmlns:p14="http://schemas.microsoft.com/office/powerpoint/2010/main" val="33030453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447028C-5DA5-46DD-A16C-2B47B9E1578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C618FF3-96FF-4BD2-84BE-1DD4A182C8C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2804841-2CA2-4B6A-B72A-3E17DF3C5E1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10F0126-BCA1-4701-AEFC-5B6C0DBE6CE4}" type="datetimeFigureOut">
              <a:rPr lang="en-US" smtClean="0"/>
              <a:t>4/20/2020</a:t>
            </a:fld>
            <a:endParaRPr lang="en-US"/>
          </a:p>
        </p:txBody>
      </p:sp>
      <p:sp>
        <p:nvSpPr>
          <p:cNvPr id="5" name="Footer Placeholder 4">
            <a:extLst>
              <a:ext uri="{FF2B5EF4-FFF2-40B4-BE49-F238E27FC236}">
                <a16:creationId xmlns:a16="http://schemas.microsoft.com/office/drawing/2014/main" id="{ABFBD659-A508-4FA9-B3E2-0F8F047991C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D150CDE-7BDA-44DC-8F62-FD4DFE34832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DA41FD6-51F1-4A0C-B37C-6F282131EBD2}" type="slidenum">
              <a:rPr lang="en-US" smtClean="0"/>
              <a:t>‹#›</a:t>
            </a:fld>
            <a:endParaRPr lang="en-US"/>
          </a:p>
        </p:txBody>
      </p:sp>
    </p:spTree>
    <p:extLst>
      <p:ext uri="{BB962C8B-B14F-4D97-AF65-F5344CB8AC3E}">
        <p14:creationId xmlns:p14="http://schemas.microsoft.com/office/powerpoint/2010/main" val="30500113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56.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7.xml"/><Relationship Id="rId4" Type="http://schemas.openxmlformats.org/officeDocument/2006/relationships/image" Target="../media/image60.png"/></Relationships>
</file>

<file path=ppt/slides/_rels/slide3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 Id="rId4" Type="http://schemas.openxmlformats.org/officeDocument/2006/relationships/image" Target="../media/image63.png"/></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s://github.com/akashmdubey/Lending-Club-Interest-Rate-Prediction-Using-Supervised-ML" TargetMode="External"/><Relationship Id="rId2" Type="http://schemas.openxmlformats.org/officeDocument/2006/relationships/image" Target="../media/image64.png"/><Relationship Id="rId1" Type="http://schemas.openxmlformats.org/officeDocument/2006/relationships/slideLayout" Target="../slideLayouts/slideLayout2.xml"/><Relationship Id="rId4" Type="http://schemas.openxmlformats.org/officeDocument/2006/relationships/hyperlink" Target="https://codelabs-preview.appspot.com/?file_id=1rYZCIi7hOFTiRhG1IEAnrO7JBcLSmFqHaxtiy4rvMDk#0" TargetMode="External"/></Relationships>
</file>

<file path=ppt/slides/_rels/slide41.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www.kaggle.com/wendykan/lending-club-loan-data" TargetMode="External"/><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6C20283-73E0-40EC-8AD8-057F581F64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28">
            <a:extLst>
              <a:ext uri="{FF2B5EF4-FFF2-40B4-BE49-F238E27FC236}">
                <a16:creationId xmlns:a16="http://schemas.microsoft.com/office/drawing/2014/main" id="{3FCC729B-E528-40C3-82D3-BA4375575E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960120" y="0"/>
            <a:ext cx="11218661" cy="6858000"/>
          </a:xfrm>
          <a:custGeom>
            <a:avLst/>
            <a:gdLst>
              <a:gd name="connsiteX0" fmla="*/ 0 w 11218661"/>
              <a:gd name="connsiteY0" fmla="*/ 0 h 6858000"/>
              <a:gd name="connsiteX1" fmla="*/ 8042507 w 11218661"/>
              <a:gd name="connsiteY1" fmla="*/ 0 h 6858000"/>
              <a:gd name="connsiteX2" fmla="*/ 11218661 w 11218661"/>
              <a:gd name="connsiteY2" fmla="*/ 6858000 h 6858000"/>
              <a:gd name="connsiteX3" fmla="*/ 0 w 1121866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218661" h="6858000">
                <a:moveTo>
                  <a:pt x="0" y="0"/>
                </a:moveTo>
                <a:lnTo>
                  <a:pt x="8042507" y="0"/>
                </a:lnTo>
                <a:lnTo>
                  <a:pt x="11218661" y="6858000"/>
                </a:lnTo>
                <a:lnTo>
                  <a:pt x="0" y="685800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26">
            <a:extLst>
              <a:ext uri="{FF2B5EF4-FFF2-40B4-BE49-F238E27FC236}">
                <a16:creationId xmlns:a16="http://schemas.microsoft.com/office/drawing/2014/main" id="{58F1FB8D-1842-4A04-998D-6CF047AB27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420248" y="0"/>
            <a:ext cx="10771752" cy="6858000"/>
          </a:xfrm>
          <a:custGeom>
            <a:avLst/>
            <a:gdLst>
              <a:gd name="connsiteX0" fmla="*/ 0 w 10771752"/>
              <a:gd name="connsiteY0" fmla="*/ 0 h 6858000"/>
              <a:gd name="connsiteX1" fmla="*/ 7595598 w 10771752"/>
              <a:gd name="connsiteY1" fmla="*/ 0 h 6858000"/>
              <a:gd name="connsiteX2" fmla="*/ 10771752 w 10771752"/>
              <a:gd name="connsiteY2" fmla="*/ 6858000 h 6858000"/>
              <a:gd name="connsiteX3" fmla="*/ 0 w 1077175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771752" h="6858000">
                <a:moveTo>
                  <a:pt x="0" y="0"/>
                </a:moveTo>
                <a:lnTo>
                  <a:pt x="7595598" y="0"/>
                </a:lnTo>
                <a:lnTo>
                  <a:pt x="10771752" y="6858000"/>
                </a:lnTo>
                <a:lnTo>
                  <a:pt x="0" y="685800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image39.png">
            <a:extLst>
              <a:ext uri="{FF2B5EF4-FFF2-40B4-BE49-F238E27FC236}">
                <a16:creationId xmlns:a16="http://schemas.microsoft.com/office/drawing/2014/main" id="{D7B3B530-478F-4805-BCDD-E3A82653D4E0}"/>
              </a:ext>
            </a:extLst>
          </p:cNvPr>
          <p:cNvPicPr/>
          <p:nvPr/>
        </p:nvPicPr>
        <p:blipFill>
          <a:blip r:embed="rId2"/>
          <a:stretch>
            <a:fillRect/>
          </a:stretch>
        </p:blipFill>
        <p:spPr>
          <a:xfrm>
            <a:off x="232407" y="3784977"/>
            <a:ext cx="2375682" cy="2391985"/>
          </a:xfrm>
          <a:prstGeom prst="rect">
            <a:avLst/>
          </a:prstGeom>
        </p:spPr>
      </p:pic>
      <p:sp>
        <p:nvSpPr>
          <p:cNvPr id="3" name="Content Placeholder 2">
            <a:extLst>
              <a:ext uri="{FF2B5EF4-FFF2-40B4-BE49-F238E27FC236}">
                <a16:creationId xmlns:a16="http://schemas.microsoft.com/office/drawing/2014/main" id="{627CDF22-835D-4860-812D-8F5410BD52FF}"/>
              </a:ext>
            </a:extLst>
          </p:cNvPr>
          <p:cNvSpPr>
            <a:spLocks noGrp="1"/>
          </p:cNvSpPr>
          <p:nvPr>
            <p:ph idx="1"/>
          </p:nvPr>
        </p:nvSpPr>
        <p:spPr>
          <a:xfrm>
            <a:off x="3566685" y="235299"/>
            <a:ext cx="8392908" cy="5941663"/>
          </a:xfrm>
        </p:spPr>
        <p:txBody>
          <a:bodyPr>
            <a:normAutofit fontScale="92500" lnSpcReduction="20000"/>
          </a:bodyPr>
          <a:lstStyle/>
          <a:p>
            <a:pPr marL="0" indent="0">
              <a:buNone/>
            </a:pPr>
            <a:endParaRPr lang="en-US" sz="2000" dirty="0">
              <a:latin typeface="Times New Roman" panose="02020603050405020304" pitchFamily="18" charset="0"/>
              <a:cs typeface="Times New Roman" panose="02020603050405020304" pitchFamily="18" charset="0"/>
            </a:endParaRPr>
          </a:p>
          <a:p>
            <a:pPr marL="0" indent="0" algn="ctr">
              <a:buNone/>
            </a:pPr>
            <a:r>
              <a:rPr lang="en-US" sz="2000" b="1" dirty="0">
                <a:latin typeface="Times New Roman" panose="02020603050405020304" pitchFamily="18" charset="0"/>
                <a:cs typeface="Times New Roman" panose="02020603050405020304" pitchFamily="18" charset="0"/>
              </a:rPr>
              <a:t>  </a:t>
            </a:r>
            <a:r>
              <a:rPr lang="en-US" sz="2000" b="1" u="sng" dirty="0">
                <a:latin typeface="Times New Roman" panose="02020603050405020304" pitchFamily="18" charset="0"/>
                <a:cs typeface="Times New Roman" panose="02020603050405020304" pitchFamily="18" charset="0"/>
              </a:rPr>
              <a:t>INFORMATION SYSTEMS SPRING ’20</a:t>
            </a:r>
          </a:p>
          <a:p>
            <a:pPr marL="0" indent="0" algn="ctr">
              <a:buNone/>
            </a:pPr>
            <a:endParaRPr lang="en-US" sz="2000" dirty="0">
              <a:latin typeface="Times New Roman" panose="02020603050405020304" pitchFamily="18" charset="0"/>
              <a:cs typeface="Times New Roman" panose="02020603050405020304" pitchFamily="18" charset="0"/>
            </a:endParaRPr>
          </a:p>
          <a:p>
            <a:pPr marL="0" indent="0" algn="ctr">
              <a:buNone/>
            </a:pPr>
            <a:r>
              <a:rPr lang="en-US" sz="2000" i="1" dirty="0">
                <a:latin typeface="Times New Roman" panose="02020603050405020304" pitchFamily="18" charset="0"/>
                <a:cs typeface="Times New Roman" panose="02020603050405020304" pitchFamily="18" charset="0"/>
              </a:rPr>
              <a:t>Data Science Engineering Methods and Tools</a:t>
            </a:r>
          </a:p>
          <a:p>
            <a:pPr marL="0" indent="0" algn="ctr">
              <a:buNone/>
            </a:pPr>
            <a:r>
              <a:rPr lang="en-US" sz="2000" i="1" dirty="0">
                <a:latin typeface="Times New Roman" panose="02020603050405020304" pitchFamily="18" charset="0"/>
                <a:cs typeface="Times New Roman" panose="02020603050405020304" pitchFamily="18" charset="0"/>
              </a:rPr>
              <a:t>INFO 06105 – 37555</a:t>
            </a:r>
          </a:p>
          <a:p>
            <a:pPr marL="0" indent="0" algn="ctr">
              <a:buNone/>
            </a:pPr>
            <a:endParaRPr lang="en-US" sz="2000" i="1" dirty="0">
              <a:latin typeface="Times New Roman" panose="02020603050405020304" pitchFamily="18" charset="0"/>
              <a:cs typeface="Times New Roman" panose="02020603050405020304" pitchFamily="18" charset="0"/>
            </a:endParaRPr>
          </a:p>
          <a:p>
            <a:pPr marL="0" indent="0" algn="ctr">
              <a:buNone/>
            </a:pPr>
            <a:r>
              <a:rPr lang="en-US" sz="2400" b="1" i="1" dirty="0">
                <a:latin typeface="Times New Roman" panose="02020603050405020304" pitchFamily="18" charset="0"/>
                <a:cs typeface="Times New Roman" panose="02020603050405020304" pitchFamily="18" charset="0"/>
              </a:rPr>
              <a:t> “Prediction Analysis of Interest Rate Using Machine Learning” </a:t>
            </a:r>
          </a:p>
          <a:p>
            <a:pPr marL="0" indent="0" algn="ctr">
              <a:buNone/>
            </a:pPr>
            <a:endParaRPr lang="en-US" sz="2000" b="1" i="1" dirty="0">
              <a:latin typeface="Times New Roman" panose="02020603050405020304" pitchFamily="18" charset="0"/>
              <a:cs typeface="Times New Roman" panose="02020603050405020304" pitchFamily="18" charset="0"/>
            </a:endParaRPr>
          </a:p>
          <a:p>
            <a:pPr marL="0" indent="0" algn="ctr">
              <a:buNone/>
            </a:pPr>
            <a:r>
              <a:rPr lang="en-US" sz="2000" b="1" i="1" u="sng" dirty="0">
                <a:latin typeface="Times New Roman" panose="02020603050405020304" pitchFamily="18" charset="0"/>
                <a:cs typeface="Times New Roman" panose="02020603050405020304" pitchFamily="18" charset="0"/>
              </a:rPr>
              <a:t> Implemented By:</a:t>
            </a:r>
          </a:p>
          <a:p>
            <a:pPr marL="0" indent="0" algn="ctr">
              <a:buNone/>
            </a:pPr>
            <a:r>
              <a:rPr lang="en-US" sz="2000" b="1" i="1" dirty="0">
                <a:latin typeface="Times New Roman" panose="02020603050405020304" pitchFamily="18" charset="0"/>
                <a:cs typeface="Times New Roman" panose="02020603050405020304" pitchFamily="18" charset="0"/>
              </a:rPr>
              <a:t>Akash Dubey</a:t>
            </a:r>
          </a:p>
          <a:p>
            <a:pPr marL="0" indent="0" algn="ctr">
              <a:buNone/>
            </a:pPr>
            <a:r>
              <a:rPr lang="en-US" sz="2000" b="1" i="1" dirty="0" err="1">
                <a:latin typeface="Times New Roman" panose="02020603050405020304" pitchFamily="18" charset="0"/>
                <a:cs typeface="Times New Roman" panose="02020603050405020304" pitchFamily="18" charset="0"/>
              </a:rPr>
              <a:t>Jayshil</a:t>
            </a:r>
            <a:r>
              <a:rPr lang="en-US" sz="2000" b="1" i="1" dirty="0">
                <a:latin typeface="Times New Roman" panose="02020603050405020304" pitchFamily="18" charset="0"/>
                <a:cs typeface="Times New Roman" panose="02020603050405020304" pitchFamily="18" charset="0"/>
              </a:rPr>
              <a:t> Jain</a:t>
            </a:r>
          </a:p>
          <a:p>
            <a:pPr marL="0" indent="0" algn="ctr">
              <a:buNone/>
            </a:pPr>
            <a:r>
              <a:rPr lang="en-US" sz="2000" b="1" i="1" dirty="0">
                <a:latin typeface="Times New Roman" panose="02020603050405020304" pitchFamily="18" charset="0"/>
                <a:cs typeface="Times New Roman" panose="02020603050405020304" pitchFamily="18" charset="0"/>
              </a:rPr>
              <a:t>Priyanka Malpekar</a:t>
            </a:r>
          </a:p>
          <a:p>
            <a:pPr marL="0" indent="0" algn="ctr">
              <a:buNone/>
            </a:pPr>
            <a:r>
              <a:rPr lang="en-US" sz="2000" b="1" i="1" dirty="0">
                <a:latin typeface="Times New Roman" panose="02020603050405020304" pitchFamily="18" charset="0"/>
                <a:cs typeface="Times New Roman" panose="02020603050405020304" pitchFamily="18" charset="0"/>
              </a:rPr>
              <a:t>Siddhi Prabhu</a:t>
            </a:r>
          </a:p>
          <a:p>
            <a:pPr marL="0" indent="0" algn="ctr">
              <a:buNone/>
            </a:pPr>
            <a:r>
              <a:rPr lang="en-US" sz="2000" b="1" i="1" dirty="0">
                <a:latin typeface="Times New Roman" panose="02020603050405020304" pitchFamily="18" charset="0"/>
                <a:cs typeface="Times New Roman" panose="02020603050405020304" pitchFamily="18" charset="0"/>
              </a:rPr>
              <a:t>Tanvi </a:t>
            </a:r>
            <a:r>
              <a:rPr lang="en-US" sz="2000" b="1" i="1" dirty="0" err="1">
                <a:latin typeface="Times New Roman" panose="02020603050405020304" pitchFamily="18" charset="0"/>
                <a:cs typeface="Times New Roman" panose="02020603050405020304" pitchFamily="18" charset="0"/>
              </a:rPr>
              <a:t>Gurav</a:t>
            </a:r>
            <a:endParaRPr lang="en-US" sz="2000" b="1" i="1" dirty="0">
              <a:latin typeface="Times New Roman" panose="02020603050405020304" pitchFamily="18" charset="0"/>
              <a:cs typeface="Times New Roman" panose="02020603050405020304" pitchFamily="18" charset="0"/>
            </a:endParaRPr>
          </a:p>
          <a:p>
            <a:pPr marL="0" indent="0" algn="ctr">
              <a:buNone/>
            </a:pPr>
            <a:endParaRPr lang="en-US" sz="2000" b="1" i="1" dirty="0">
              <a:latin typeface="Times New Roman" panose="02020603050405020304" pitchFamily="18" charset="0"/>
              <a:cs typeface="Times New Roman" panose="02020603050405020304" pitchFamily="18" charset="0"/>
            </a:endParaRPr>
          </a:p>
          <a:p>
            <a:pPr marL="0" indent="0" algn="ctr">
              <a:buNone/>
            </a:pPr>
            <a:r>
              <a:rPr lang="en-US" sz="2000" b="1" i="1" u="sng" dirty="0">
                <a:latin typeface="Times New Roman" panose="02020603050405020304" pitchFamily="18" charset="0"/>
                <a:cs typeface="Times New Roman" panose="02020603050405020304" pitchFamily="18" charset="0"/>
              </a:rPr>
              <a:t>Guided By : Prof. Handan Liu</a:t>
            </a:r>
          </a:p>
          <a:p>
            <a:pPr marL="0" indent="0" algn="ctr">
              <a:buNone/>
            </a:pPr>
            <a:endParaRPr lang="en-US" sz="2000" b="1" i="1" u="sng" dirty="0">
              <a:latin typeface="Times New Roman" panose="02020603050405020304" pitchFamily="18" charset="0"/>
              <a:cs typeface="Times New Roman" panose="02020603050405020304" pitchFamily="18" charset="0"/>
            </a:endParaRPr>
          </a:p>
          <a:p>
            <a:pPr marL="0" indent="0" algn="ctr">
              <a:buNone/>
            </a:pPr>
            <a:r>
              <a:rPr lang="en-US" sz="2000" b="1" i="1" dirty="0">
                <a:latin typeface="Times New Roman" panose="02020603050405020304" pitchFamily="18" charset="0"/>
                <a:cs typeface="Times New Roman" panose="02020603050405020304" pitchFamily="18" charset="0"/>
              </a:rPr>
              <a:t>TA: Vikas Kumar, </a:t>
            </a:r>
            <a:r>
              <a:rPr lang="en-US" sz="2000" b="1" i="1" dirty="0" err="1">
                <a:latin typeface="Times New Roman" panose="02020603050405020304" pitchFamily="18" charset="0"/>
                <a:cs typeface="Times New Roman" panose="02020603050405020304" pitchFamily="18" charset="0"/>
              </a:rPr>
              <a:t>Mingyu</a:t>
            </a:r>
            <a:r>
              <a:rPr lang="en-US" sz="2000" b="1" i="1" dirty="0">
                <a:latin typeface="Times New Roman" panose="02020603050405020304" pitchFamily="18" charset="0"/>
                <a:cs typeface="Times New Roman" panose="02020603050405020304" pitchFamily="18" charset="0"/>
              </a:rPr>
              <a:t> Liu</a:t>
            </a:r>
          </a:p>
          <a:p>
            <a:pPr marL="0" indent="0" algn="r">
              <a:buNone/>
            </a:pPr>
            <a:endParaRPr lang="en-US" sz="2000" b="1" i="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95303679"/>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290" name="Picture 2">
            <a:extLst>
              <a:ext uri="{FF2B5EF4-FFF2-40B4-BE49-F238E27FC236}">
                <a16:creationId xmlns:a16="http://schemas.microsoft.com/office/drawing/2014/main" id="{568B0571-0BCB-4810-BF7D-47398E9BD8A9}"/>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57202" y="465112"/>
            <a:ext cx="5426764" cy="2618414"/>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a:extLst>
              <a:ext uri="{FF2B5EF4-FFF2-40B4-BE49-F238E27FC236}">
                <a16:creationId xmlns:a16="http://schemas.microsoft.com/office/drawing/2014/main" id="{9AF132BD-4078-4EA0-9468-7E7C4C8E2500}"/>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57201" y="3756437"/>
            <a:ext cx="5426764" cy="2509878"/>
          </a:xfrm>
          <a:prstGeom prst="rect">
            <a:avLst/>
          </a:prstGeom>
          <a:noFill/>
          <a:extLst>
            <a:ext uri="{909E8E84-426E-40DD-AFC4-6F175D3DCCD1}">
              <a14:hiddenFill xmlns:a14="http://schemas.microsoft.com/office/drawing/2010/main">
                <a:solidFill>
                  <a:srgbClr val="FFFFFF"/>
                </a:solidFill>
              </a14:hiddenFill>
            </a:ext>
          </a:extLst>
        </p:spPr>
      </p:pic>
      <p:sp>
        <p:nvSpPr>
          <p:cNvPr id="75" name="Rectangle 74">
            <a:extLst>
              <a:ext uri="{FF2B5EF4-FFF2-40B4-BE49-F238E27FC236}">
                <a16:creationId xmlns:a16="http://schemas.microsoft.com/office/drawing/2014/main" id="{799448F2-0E5B-42DA-B2D1-11A14E947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50280" y="0"/>
            <a:ext cx="9144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4E8A7552-20E1-4F34-ADAB-C1DB6634D4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83280"/>
            <a:ext cx="6126480" cy="9144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294" name="Picture 6">
            <a:extLst>
              <a:ext uri="{FF2B5EF4-FFF2-40B4-BE49-F238E27FC236}">
                <a16:creationId xmlns:a16="http://schemas.microsoft.com/office/drawing/2014/main" id="{2503DBD2-D876-4409-9362-87826B5BC8A4}"/>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308034" y="1749016"/>
            <a:ext cx="5426764" cy="321535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4EA694B8-5916-4967-8C60-C98798127903}"/>
              </a:ext>
            </a:extLst>
          </p:cNvPr>
          <p:cNvSpPr txBox="1"/>
          <p:nvPr/>
        </p:nvSpPr>
        <p:spPr>
          <a:xfrm>
            <a:off x="7224115" y="1579739"/>
            <a:ext cx="3594602" cy="338554"/>
          </a:xfrm>
          <a:prstGeom prst="rect">
            <a:avLst/>
          </a:prstGeom>
          <a:noFill/>
        </p:spPr>
        <p:txBody>
          <a:bodyPr wrap="square" rtlCol="0">
            <a:spAutoFit/>
          </a:bodyPr>
          <a:lstStyle/>
          <a:p>
            <a:pPr algn="ctr"/>
            <a:r>
              <a:rPr lang="en-US" sz="1600" b="1" dirty="0"/>
              <a:t>Understanding the installment column</a:t>
            </a:r>
          </a:p>
        </p:txBody>
      </p:sp>
    </p:spTree>
    <p:extLst>
      <p:ext uri="{BB962C8B-B14F-4D97-AF65-F5344CB8AC3E}">
        <p14:creationId xmlns:p14="http://schemas.microsoft.com/office/powerpoint/2010/main" val="15788602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9" name="Rectangle 78">
            <a:extLst>
              <a:ext uri="{FF2B5EF4-FFF2-40B4-BE49-F238E27FC236}">
                <a16:creationId xmlns:a16="http://schemas.microsoft.com/office/drawing/2014/main" id="{A9F529C3-C941-49FD-8C67-82F134F64B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50000"/>
              <a:lumOff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a:extLst>
              <a:ext uri="{FF2B5EF4-FFF2-40B4-BE49-F238E27FC236}">
                <a16:creationId xmlns:a16="http://schemas.microsoft.com/office/drawing/2014/main" id="{20586029-32A0-47E5-9AEC-AE3ABA6B9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314" name="Picture 2">
            <a:extLst>
              <a:ext uri="{FF2B5EF4-FFF2-40B4-BE49-F238E27FC236}">
                <a16:creationId xmlns:a16="http://schemas.microsoft.com/office/drawing/2014/main" id="{6229C38F-2339-4BB7-B30C-A99C3BDF7438}"/>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37705" y="2307102"/>
            <a:ext cx="5400478" cy="2200695"/>
          </a:xfrm>
          <a:prstGeom prst="rect">
            <a:avLst/>
          </a:prstGeom>
          <a:noFill/>
          <a:extLst>
            <a:ext uri="{909E8E84-426E-40DD-AFC4-6F175D3DCCD1}">
              <a14:hiddenFill xmlns:a14="http://schemas.microsoft.com/office/drawing/2010/main">
                <a:solidFill>
                  <a:srgbClr val="FFFFFF"/>
                </a:solidFill>
              </a14:hiddenFill>
            </a:ext>
          </a:extLst>
        </p:spPr>
      </p:pic>
      <p:cxnSp>
        <p:nvCxnSpPr>
          <p:cNvPr id="83" name="Straight Connector 82">
            <a:extLst>
              <a:ext uri="{FF2B5EF4-FFF2-40B4-BE49-F238E27FC236}">
                <a16:creationId xmlns:a16="http://schemas.microsoft.com/office/drawing/2014/main" id="{8C730EAB-A532-4295-A302-FB4B90DB9F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79958" y="1143000"/>
            <a:ext cx="0" cy="4572000"/>
          </a:xfrm>
          <a:prstGeom prst="line">
            <a:avLst/>
          </a:prstGeom>
          <a:ln>
            <a:solidFill>
              <a:srgbClr val="4E4E4E"/>
            </a:solidFill>
          </a:ln>
        </p:spPr>
        <p:style>
          <a:lnRef idx="1">
            <a:schemeClr val="accent1"/>
          </a:lnRef>
          <a:fillRef idx="0">
            <a:schemeClr val="accent1"/>
          </a:fillRef>
          <a:effectRef idx="0">
            <a:schemeClr val="accent1"/>
          </a:effectRef>
          <a:fontRef idx="minor">
            <a:schemeClr val="tx1"/>
          </a:fontRef>
        </p:style>
      </p:cxnSp>
      <p:pic>
        <p:nvPicPr>
          <p:cNvPr id="13322" name="Picture 10">
            <a:extLst>
              <a:ext uri="{FF2B5EF4-FFF2-40B4-BE49-F238E27FC236}">
                <a16:creationId xmlns:a16="http://schemas.microsoft.com/office/drawing/2014/main" id="{2196136C-D8E9-469B-88DB-806AD6EFBA4B}"/>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253817" y="1350498"/>
            <a:ext cx="5294715" cy="377942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7720CA2-0882-4860-9838-7B119F165266}"/>
              </a:ext>
            </a:extLst>
          </p:cNvPr>
          <p:cNvSpPr txBox="1"/>
          <p:nvPr/>
        </p:nvSpPr>
        <p:spPr>
          <a:xfrm>
            <a:off x="1696287" y="1842053"/>
            <a:ext cx="2716682" cy="369332"/>
          </a:xfrm>
          <a:prstGeom prst="rect">
            <a:avLst/>
          </a:prstGeom>
          <a:noFill/>
        </p:spPr>
        <p:txBody>
          <a:bodyPr wrap="square" rtlCol="0">
            <a:spAutoFit/>
          </a:bodyPr>
          <a:lstStyle/>
          <a:p>
            <a:pPr algn="ctr"/>
            <a:r>
              <a:rPr lang="en-US" b="1" dirty="0"/>
              <a:t>Looking at Grades</a:t>
            </a:r>
          </a:p>
        </p:txBody>
      </p:sp>
    </p:spTree>
    <p:extLst>
      <p:ext uri="{BB962C8B-B14F-4D97-AF65-F5344CB8AC3E}">
        <p14:creationId xmlns:p14="http://schemas.microsoft.com/office/powerpoint/2010/main" val="38251527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3" name="Rectangle 9">
            <a:extLst>
              <a:ext uri="{FF2B5EF4-FFF2-40B4-BE49-F238E27FC236}">
                <a16:creationId xmlns:a16="http://schemas.microsoft.com/office/drawing/2014/main" id="{EE1FC7B4-E4A7-4452-B413-1A623E3A72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bg1">
              <a:alpha val="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3">
            <a:extLst>
              <a:ext uri="{FF2B5EF4-FFF2-40B4-BE49-F238E27FC236}">
                <a16:creationId xmlns:a16="http://schemas.microsoft.com/office/drawing/2014/main" id="{E0709AF0-24F0-4486-B189-BE6386BDB1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11">
            <a:extLst>
              <a:ext uri="{FF2B5EF4-FFF2-40B4-BE49-F238E27FC236}">
                <a16:creationId xmlns:a16="http://schemas.microsoft.com/office/drawing/2014/main" id="{FBE3B62F-5853-4A3C-B050-6186351A71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2CEAABC4-1FE5-4648-B9DF-896D6BC832A9}"/>
              </a:ext>
            </a:extLst>
          </p:cNvPr>
          <p:cNvSpPr>
            <a:spLocks noGrp="1"/>
          </p:cNvSpPr>
          <p:nvPr>
            <p:ph type="title"/>
          </p:nvPr>
        </p:nvSpPr>
        <p:spPr>
          <a:xfrm>
            <a:off x="633026" y="554270"/>
            <a:ext cx="10520702" cy="1325563"/>
          </a:xfrm>
        </p:spPr>
        <p:txBody>
          <a:bodyPr>
            <a:normAutofit/>
          </a:bodyPr>
          <a:lstStyle/>
          <a:p>
            <a:r>
              <a:rPr lang="en-US" sz="3200" b="1" i="1" u="sng" dirty="0">
                <a:latin typeface="+mn-lt"/>
              </a:rPr>
              <a:t>METHODOLOGY</a:t>
            </a:r>
          </a:p>
        </p:txBody>
      </p:sp>
      <p:sp>
        <p:nvSpPr>
          <p:cNvPr id="3" name="Content Placeholder 2">
            <a:extLst>
              <a:ext uri="{FF2B5EF4-FFF2-40B4-BE49-F238E27FC236}">
                <a16:creationId xmlns:a16="http://schemas.microsoft.com/office/drawing/2014/main" id="{4DC3AF99-D359-4ED4-B0E6-FE3A8BA9CA01}"/>
              </a:ext>
            </a:extLst>
          </p:cNvPr>
          <p:cNvSpPr>
            <a:spLocks noGrp="1"/>
          </p:cNvSpPr>
          <p:nvPr>
            <p:ph idx="1"/>
          </p:nvPr>
        </p:nvSpPr>
        <p:spPr>
          <a:xfrm>
            <a:off x="379752" y="1773816"/>
            <a:ext cx="4936067" cy="3985155"/>
          </a:xfrm>
        </p:spPr>
        <p:txBody>
          <a:bodyPr>
            <a:normAutofit/>
          </a:bodyPr>
          <a:lstStyle/>
          <a:p>
            <a:pPr>
              <a:buFont typeface="Wingdings" panose="05000000000000000000" pitchFamily="2" charset="2"/>
              <a:buChar char="q"/>
            </a:pPr>
            <a:r>
              <a:rPr lang="en-US" sz="2000" dirty="0">
                <a:latin typeface="Times New Roman" panose="02020603050405020304" pitchFamily="18" charset="0"/>
                <a:cs typeface="Times New Roman" panose="02020603050405020304" pitchFamily="18" charset="0"/>
              </a:rPr>
              <a:t>  CLEANSING AND PREPROCESSING</a:t>
            </a:r>
          </a:p>
          <a:p>
            <a:pPr>
              <a:buFont typeface="Wingdings" panose="05000000000000000000" pitchFamily="2" charset="2"/>
              <a:buChar char="q"/>
            </a:pPr>
            <a:r>
              <a:rPr lang="en-US" sz="2000" dirty="0">
                <a:latin typeface="Times New Roman" panose="02020603050405020304" pitchFamily="18" charset="0"/>
                <a:cs typeface="Times New Roman" panose="02020603050405020304" pitchFamily="18" charset="0"/>
              </a:rPr>
              <a:t>  FEATURE SELECTION</a:t>
            </a:r>
          </a:p>
        </p:txBody>
      </p:sp>
      <p:sp>
        <p:nvSpPr>
          <p:cNvPr id="5" name="Rectangle 1">
            <a:extLst>
              <a:ext uri="{FF2B5EF4-FFF2-40B4-BE49-F238E27FC236}">
                <a16:creationId xmlns:a16="http://schemas.microsoft.com/office/drawing/2014/main" id="{12A3CC58-BB77-44EF-B025-EAB64E928D82}"/>
              </a:ext>
            </a:extLst>
          </p:cNvPr>
          <p:cNvSpPr>
            <a:spLocks noChangeArrowheads="1"/>
          </p:cNvSpPr>
          <p:nvPr/>
        </p:nvSpPr>
        <p:spPr bwMode="auto">
          <a:xfrm>
            <a:off x="3124200" y="3076501"/>
            <a:ext cx="184731" cy="10002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spcBef>
                <a:spcPct val="0"/>
              </a:spcBef>
              <a:spcAft>
                <a:spcPts val="600"/>
              </a:spcAft>
              <a:buClrTx/>
              <a:buSzTx/>
              <a:buFontTx/>
              <a:buNone/>
              <a:tabLst/>
            </a:pPr>
            <a:br>
              <a:rPr kumimoji="0" lang="en-US" altLang="en-US" b="0" i="0" u="none" strike="noStrike" cap="none" normalizeH="0" baseline="0">
                <a:ln>
                  <a:noFill/>
                </a:ln>
                <a:solidFill>
                  <a:schemeClr val="tx1"/>
                </a:solidFill>
                <a:effectLst/>
                <a:latin typeface="Arial" panose="020B0604020202020204" pitchFamily="34" charset="0"/>
              </a:rPr>
            </a:br>
            <a:endParaRPr kumimoji="0" lang="en-US" altLang="en-US"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spcBef>
                <a:spcPct val="0"/>
              </a:spcBef>
              <a:spcAft>
                <a:spcPts val="600"/>
              </a:spcAft>
              <a:buClrTx/>
              <a:buSzTx/>
              <a:buFontTx/>
              <a:buNone/>
              <a:tabLst/>
            </a:pPr>
            <a:endParaRPr kumimoji="0" lang="en-US" altLang="en-US" b="0" i="0" u="none" strike="noStrike" cap="none" normalizeH="0" baseline="0">
              <a:ln>
                <a:noFill/>
              </a:ln>
              <a:solidFill>
                <a:schemeClr val="tx1"/>
              </a:solidFill>
              <a:effectLst/>
              <a:latin typeface="Arial" panose="020B0604020202020204" pitchFamily="34" charset="0"/>
            </a:endParaRPr>
          </a:p>
        </p:txBody>
      </p:sp>
      <p:graphicFrame>
        <p:nvGraphicFramePr>
          <p:cNvPr id="4" name="Table 3">
            <a:extLst>
              <a:ext uri="{FF2B5EF4-FFF2-40B4-BE49-F238E27FC236}">
                <a16:creationId xmlns:a16="http://schemas.microsoft.com/office/drawing/2014/main" id="{8E355307-AD4B-4C80-9ECC-E5AF55989444}"/>
              </a:ext>
            </a:extLst>
          </p:cNvPr>
          <p:cNvGraphicFramePr>
            <a:graphicFrameLocks noGrp="1"/>
          </p:cNvGraphicFramePr>
          <p:nvPr>
            <p:extLst>
              <p:ext uri="{D42A27DB-BD31-4B8C-83A1-F6EECF244321}">
                <p14:modId xmlns:p14="http://schemas.microsoft.com/office/powerpoint/2010/main" val="2167906141"/>
              </p:ext>
            </p:extLst>
          </p:nvPr>
        </p:nvGraphicFramePr>
        <p:xfrm>
          <a:off x="5452053" y="1408371"/>
          <a:ext cx="6470935" cy="3737091"/>
        </p:xfrm>
        <a:graphic>
          <a:graphicData uri="http://schemas.openxmlformats.org/drawingml/2006/table">
            <a:tbl>
              <a:tblPr firstRow="1" bandRow="1">
                <a:noFill/>
              </a:tblPr>
              <a:tblGrid>
                <a:gridCol w="3068095">
                  <a:extLst>
                    <a:ext uri="{9D8B030D-6E8A-4147-A177-3AD203B41FA5}">
                      <a16:colId xmlns:a16="http://schemas.microsoft.com/office/drawing/2014/main" val="1549867804"/>
                    </a:ext>
                  </a:extLst>
                </a:gridCol>
                <a:gridCol w="3402840">
                  <a:extLst>
                    <a:ext uri="{9D8B030D-6E8A-4147-A177-3AD203B41FA5}">
                      <a16:colId xmlns:a16="http://schemas.microsoft.com/office/drawing/2014/main" val="3847439519"/>
                    </a:ext>
                  </a:extLst>
                </a:gridCol>
              </a:tblGrid>
              <a:tr h="648999">
                <a:tc>
                  <a:txBody>
                    <a:bodyPr/>
                    <a:lstStyle/>
                    <a:p>
                      <a:pPr rtl="0" fontAlgn="t">
                        <a:spcBef>
                          <a:spcPts val="0"/>
                        </a:spcBef>
                        <a:spcAft>
                          <a:spcPts val="0"/>
                        </a:spcAft>
                      </a:pPr>
                      <a:r>
                        <a:rPr lang="en-US" sz="1700" b="1" i="0" u="none" strike="noStrike">
                          <a:solidFill>
                            <a:srgbClr val="FFFFFF"/>
                          </a:solidFill>
                          <a:effectLst/>
                          <a:latin typeface="Times New Roman" panose="02020603050405020304" pitchFamily="18" charset="0"/>
                        </a:rPr>
                        <a:t>Evaluating Data</a:t>
                      </a:r>
                      <a:endParaRPr lang="en-US" sz="1700" b="1">
                        <a:solidFill>
                          <a:srgbClr val="FFFFFF"/>
                        </a:solidFill>
                        <a:effectLst/>
                      </a:endParaRPr>
                    </a:p>
                  </a:txBody>
                  <a:tcPr marL="247693" marR="148616" marT="148616" marB="148616">
                    <a:lnL w="38100" cap="flat" cmpd="sng" algn="ctr">
                      <a:noFill/>
                      <a:prstDash val="solid"/>
                    </a:lnL>
                    <a:lnR w="38100" cap="flat" cmpd="sng" algn="ctr">
                      <a:solidFill>
                        <a:srgbClr val="FFFFFF"/>
                      </a:solidFill>
                      <a:prstDash val="solid"/>
                    </a:lnR>
                    <a:lnT w="38100" cap="flat" cmpd="sng" algn="ctr">
                      <a:noFill/>
                      <a:prstDash val="solid"/>
                    </a:lnT>
                    <a:lnB w="38100" cap="flat" cmpd="sng" algn="ctr">
                      <a:solidFill>
                        <a:srgbClr val="FFFFFF"/>
                      </a:solidFill>
                      <a:prstDash val="solid"/>
                    </a:lnB>
                    <a:solidFill>
                      <a:srgbClr val="636B68">
                        <a:alpha val="69804"/>
                      </a:srgbClr>
                    </a:solidFill>
                  </a:tcPr>
                </a:tc>
                <a:tc>
                  <a:txBody>
                    <a:bodyPr/>
                    <a:lstStyle/>
                    <a:p>
                      <a:pPr rtl="0" fontAlgn="t">
                        <a:spcBef>
                          <a:spcPts val="0"/>
                        </a:spcBef>
                        <a:spcAft>
                          <a:spcPts val="0"/>
                        </a:spcAft>
                      </a:pPr>
                      <a:r>
                        <a:rPr lang="en-US" sz="1700" b="1" i="0" u="none" strike="noStrike">
                          <a:solidFill>
                            <a:srgbClr val="FFFFFF"/>
                          </a:solidFill>
                          <a:effectLst/>
                          <a:latin typeface="Times New Roman" panose="02020603050405020304" pitchFamily="18" charset="0"/>
                        </a:rPr>
                        <a:t>Count</a:t>
                      </a:r>
                      <a:endParaRPr lang="en-US" sz="1700" b="1">
                        <a:solidFill>
                          <a:srgbClr val="FFFFFF"/>
                        </a:solidFill>
                        <a:effectLst/>
                      </a:endParaRPr>
                    </a:p>
                  </a:txBody>
                  <a:tcPr marL="247693" marR="148616" marT="148616" marB="148616">
                    <a:lnL w="38100" cap="flat" cmpd="sng" algn="ctr">
                      <a:solidFill>
                        <a:srgbClr val="FFFFFF"/>
                      </a:solidFill>
                      <a:prstDash val="solid"/>
                    </a:lnL>
                    <a:lnR w="38100" cap="flat" cmpd="sng" algn="ctr">
                      <a:noFill/>
                      <a:prstDash val="solid"/>
                    </a:lnR>
                    <a:lnT w="38100" cap="flat" cmpd="sng" algn="ctr">
                      <a:noFill/>
                      <a:prstDash val="solid"/>
                    </a:lnT>
                    <a:lnB w="38100" cap="flat" cmpd="sng" algn="ctr">
                      <a:solidFill>
                        <a:srgbClr val="FFFFFF"/>
                      </a:solidFill>
                      <a:prstDash val="solid"/>
                    </a:lnB>
                    <a:solidFill>
                      <a:srgbClr val="636B68">
                        <a:alpha val="69804"/>
                      </a:srgbClr>
                    </a:solidFill>
                  </a:tcPr>
                </a:tc>
                <a:extLst>
                  <a:ext uri="{0D108BD9-81ED-4DB2-BD59-A6C34878D82A}">
                    <a16:rowId xmlns:a16="http://schemas.microsoft.com/office/drawing/2014/main" val="2548541923"/>
                  </a:ext>
                </a:extLst>
              </a:tr>
              <a:tr h="648999">
                <a:tc>
                  <a:txBody>
                    <a:bodyPr/>
                    <a:lstStyle/>
                    <a:p>
                      <a:pPr rtl="0" fontAlgn="t">
                        <a:spcBef>
                          <a:spcPts val="0"/>
                        </a:spcBef>
                        <a:spcAft>
                          <a:spcPts val="0"/>
                        </a:spcAft>
                      </a:pPr>
                      <a:r>
                        <a:rPr lang="en-US" sz="1700" b="0" i="0" u="none" strike="noStrike">
                          <a:solidFill>
                            <a:schemeClr val="tx1">
                              <a:lumMod val="85000"/>
                              <a:lumOff val="15000"/>
                            </a:schemeClr>
                          </a:solidFill>
                          <a:effectLst/>
                          <a:latin typeface="Times New Roman" panose="02020603050405020304" pitchFamily="18" charset="0"/>
                        </a:rPr>
                        <a:t>Total Row Count</a:t>
                      </a:r>
                      <a:endParaRPr lang="en-US" sz="1700">
                        <a:solidFill>
                          <a:schemeClr val="tx1">
                            <a:lumMod val="85000"/>
                            <a:lumOff val="15000"/>
                          </a:schemeClr>
                        </a:solidFill>
                        <a:effectLst/>
                      </a:endParaRPr>
                    </a:p>
                  </a:txBody>
                  <a:tcPr marL="247693" marR="148616" marT="148616" marB="148616">
                    <a:lnL w="38100" cap="flat" cmpd="sng" algn="ctr">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pPr algn="just" rtl="0" fontAlgn="t">
                        <a:spcBef>
                          <a:spcPts val="0"/>
                        </a:spcBef>
                        <a:spcAft>
                          <a:spcPts val="0"/>
                        </a:spcAft>
                      </a:pPr>
                      <a:r>
                        <a:rPr lang="en-US" sz="1700" b="0" i="0" u="none" strike="noStrike">
                          <a:solidFill>
                            <a:schemeClr val="tx1">
                              <a:lumMod val="85000"/>
                              <a:lumOff val="15000"/>
                            </a:schemeClr>
                          </a:solidFill>
                          <a:effectLst/>
                          <a:latin typeface="Times New Roman" panose="02020603050405020304" pitchFamily="18" charset="0"/>
                        </a:rPr>
                        <a:t>66553425</a:t>
                      </a:r>
                      <a:endParaRPr lang="en-US" sz="1700">
                        <a:solidFill>
                          <a:schemeClr val="tx1">
                            <a:lumMod val="85000"/>
                            <a:lumOff val="15000"/>
                          </a:schemeClr>
                        </a:solidFill>
                        <a:effectLst/>
                      </a:endParaRPr>
                    </a:p>
                  </a:txBody>
                  <a:tcPr marL="247693" marR="148616" marT="148616" marB="148616">
                    <a:lnL w="38100" cap="flat" cmpd="sng" algn="ctr">
                      <a:solidFill>
                        <a:srgbClr val="FFFFFF"/>
                      </a:solidFill>
                      <a:prstDash val="solid"/>
                    </a:lnL>
                    <a:lnR w="38100" cap="flat" cmpd="sng" algn="ctr">
                      <a:no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extLst>
                  <a:ext uri="{0D108BD9-81ED-4DB2-BD59-A6C34878D82A}">
                    <a16:rowId xmlns:a16="http://schemas.microsoft.com/office/drawing/2014/main" val="534979127"/>
                  </a:ext>
                </a:extLst>
              </a:tr>
              <a:tr h="934273">
                <a:tc>
                  <a:txBody>
                    <a:bodyPr/>
                    <a:lstStyle/>
                    <a:p>
                      <a:pPr rtl="0" fontAlgn="t">
                        <a:spcBef>
                          <a:spcPts val="0"/>
                        </a:spcBef>
                        <a:spcAft>
                          <a:spcPts val="0"/>
                        </a:spcAft>
                      </a:pPr>
                      <a:r>
                        <a:rPr lang="en-US" sz="1700" b="0" i="0" u="none" strike="noStrike" dirty="0">
                          <a:solidFill>
                            <a:schemeClr val="tx1">
                              <a:lumMod val="85000"/>
                              <a:lumOff val="15000"/>
                            </a:schemeClr>
                          </a:solidFill>
                          <a:effectLst/>
                          <a:latin typeface="Times New Roman" panose="02020603050405020304" pitchFamily="18" charset="0"/>
                        </a:rPr>
                        <a:t>Total Missing Values in Dataset</a:t>
                      </a:r>
                      <a:endParaRPr lang="en-US" sz="1700" dirty="0">
                        <a:solidFill>
                          <a:schemeClr val="tx1">
                            <a:lumMod val="85000"/>
                            <a:lumOff val="15000"/>
                          </a:schemeClr>
                        </a:solidFill>
                        <a:effectLst/>
                      </a:endParaRPr>
                    </a:p>
                  </a:txBody>
                  <a:tcPr marL="247693" marR="148616" marT="148616" marB="148616">
                    <a:lnL w="12700" cmpd="sng">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pPr rtl="0" fontAlgn="t">
                        <a:spcBef>
                          <a:spcPts val="0"/>
                        </a:spcBef>
                        <a:spcAft>
                          <a:spcPts val="0"/>
                        </a:spcAft>
                      </a:pPr>
                      <a:r>
                        <a:rPr lang="en-US" sz="1700" b="0" i="0" u="none" strike="noStrike">
                          <a:solidFill>
                            <a:schemeClr val="tx1">
                              <a:lumMod val="85000"/>
                              <a:lumOff val="15000"/>
                            </a:schemeClr>
                          </a:solidFill>
                          <a:effectLst/>
                          <a:latin typeface="Times New Roman" panose="02020603050405020304" pitchFamily="18" charset="0"/>
                        </a:rPr>
                        <a:t>17998490</a:t>
                      </a:r>
                      <a:endParaRPr lang="en-US" sz="1700">
                        <a:solidFill>
                          <a:schemeClr val="tx1">
                            <a:lumMod val="85000"/>
                            <a:lumOff val="15000"/>
                          </a:schemeClr>
                        </a:solidFill>
                        <a:effectLst/>
                      </a:endParaRPr>
                    </a:p>
                  </a:txBody>
                  <a:tcPr marL="247693" marR="148616" marT="148616" marB="148616">
                    <a:lnL w="38100" cap="flat" cmpd="sng" algn="ctr">
                      <a:solidFill>
                        <a:srgbClr val="FFFFFF"/>
                      </a:solidFill>
                      <a:prstDash val="solid"/>
                    </a:lnL>
                    <a:lnR w="12700" cmpd="sng">
                      <a:no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extLst>
                  <a:ext uri="{0D108BD9-81ED-4DB2-BD59-A6C34878D82A}">
                    <a16:rowId xmlns:a16="http://schemas.microsoft.com/office/drawing/2014/main" val="2982417863"/>
                  </a:ext>
                </a:extLst>
              </a:tr>
              <a:tr h="1504820">
                <a:tc gridSpan="2">
                  <a:txBody>
                    <a:bodyPr/>
                    <a:lstStyle/>
                    <a:p>
                      <a:pPr algn="just" rtl="0" fontAlgn="t">
                        <a:spcBef>
                          <a:spcPts val="0"/>
                        </a:spcBef>
                        <a:spcAft>
                          <a:spcPts val="0"/>
                        </a:spcAft>
                      </a:pPr>
                      <a:r>
                        <a:rPr lang="en-US" sz="1700" b="0" i="0" u="none" strike="noStrike" dirty="0">
                          <a:solidFill>
                            <a:schemeClr val="tx1">
                              <a:lumMod val="85000"/>
                              <a:lumOff val="15000"/>
                            </a:schemeClr>
                          </a:solidFill>
                          <a:effectLst/>
                          <a:latin typeface="Times New Roman" panose="02020603050405020304" pitchFamily="18" charset="0"/>
                        </a:rPr>
                        <a:t>Total Percentage = (</a:t>
                      </a:r>
                      <a:r>
                        <a:rPr lang="en-US" sz="1700" b="0" i="0" u="none" strike="noStrike" dirty="0" err="1">
                          <a:solidFill>
                            <a:schemeClr val="tx1">
                              <a:lumMod val="85000"/>
                              <a:lumOff val="15000"/>
                            </a:schemeClr>
                          </a:solidFill>
                          <a:effectLst/>
                          <a:latin typeface="Times New Roman" panose="02020603050405020304" pitchFamily="18" charset="0"/>
                        </a:rPr>
                        <a:t>missing_values</a:t>
                      </a:r>
                      <a:r>
                        <a:rPr lang="en-US" sz="1700" b="0" i="0" u="none" strike="noStrike" dirty="0">
                          <a:solidFill>
                            <a:schemeClr val="tx1">
                              <a:lumMod val="85000"/>
                              <a:lumOff val="15000"/>
                            </a:schemeClr>
                          </a:solidFill>
                          <a:effectLst/>
                          <a:latin typeface="Times New Roman" panose="02020603050405020304" pitchFamily="18" charset="0"/>
                        </a:rPr>
                        <a:t>/</a:t>
                      </a:r>
                      <a:r>
                        <a:rPr lang="en-US" sz="1700" b="0" i="0" u="none" strike="noStrike" dirty="0" err="1">
                          <a:solidFill>
                            <a:schemeClr val="tx1">
                              <a:lumMod val="85000"/>
                              <a:lumOff val="15000"/>
                            </a:schemeClr>
                          </a:solidFill>
                          <a:effectLst/>
                          <a:latin typeface="Times New Roman" panose="02020603050405020304" pitchFamily="18" charset="0"/>
                        </a:rPr>
                        <a:t>total_values</a:t>
                      </a:r>
                      <a:r>
                        <a:rPr lang="en-US" sz="1700" b="0" i="0" u="none" strike="noStrike" dirty="0">
                          <a:solidFill>
                            <a:schemeClr val="tx1">
                              <a:lumMod val="85000"/>
                              <a:lumOff val="15000"/>
                            </a:schemeClr>
                          </a:solidFill>
                          <a:effectLst/>
                          <a:latin typeface="Times New Roman" panose="02020603050405020304" pitchFamily="18" charset="0"/>
                        </a:rPr>
                        <a:t>)*100</a:t>
                      </a:r>
                    </a:p>
                    <a:p>
                      <a:pPr algn="just" rtl="0" fontAlgn="t">
                        <a:spcBef>
                          <a:spcPts val="0"/>
                        </a:spcBef>
                        <a:spcAft>
                          <a:spcPts val="0"/>
                        </a:spcAft>
                      </a:pPr>
                      <a:endParaRPr lang="en-US" sz="1700" dirty="0">
                        <a:solidFill>
                          <a:schemeClr val="tx1">
                            <a:lumMod val="85000"/>
                            <a:lumOff val="15000"/>
                          </a:schemeClr>
                        </a:solidFill>
                        <a:effectLst/>
                      </a:endParaRPr>
                    </a:p>
                    <a:p>
                      <a:pPr algn="ctr" rtl="0" fontAlgn="t">
                        <a:spcBef>
                          <a:spcPts val="0"/>
                        </a:spcBef>
                        <a:spcAft>
                          <a:spcPts val="0"/>
                        </a:spcAft>
                      </a:pPr>
                      <a:r>
                        <a:rPr lang="en-US" sz="1700" b="1" i="0" u="none" strike="noStrike" dirty="0">
                          <a:solidFill>
                            <a:schemeClr val="tx1">
                              <a:lumMod val="85000"/>
                              <a:lumOff val="15000"/>
                            </a:schemeClr>
                          </a:solidFill>
                          <a:effectLst/>
                          <a:latin typeface="Times New Roman" panose="02020603050405020304" pitchFamily="18" charset="0"/>
                        </a:rPr>
                        <a:t>Hence, the total percentage of missing values in dataset is 27.043672057448582</a:t>
                      </a:r>
                      <a:endParaRPr lang="en-US" sz="1700" b="1" dirty="0">
                        <a:solidFill>
                          <a:schemeClr val="tx1">
                            <a:lumMod val="85000"/>
                            <a:lumOff val="15000"/>
                          </a:schemeClr>
                        </a:solidFill>
                        <a:effectLst/>
                      </a:endParaRPr>
                    </a:p>
                  </a:txBody>
                  <a:tcPr marL="247693" marR="148616" marT="148616" marB="148616">
                    <a:lnL w="38100" cap="flat" cmpd="sng" algn="ctr">
                      <a:noFill/>
                      <a:prstDash val="solid"/>
                    </a:lnL>
                    <a:lnR w="38100" cap="flat" cmpd="sng" algn="ctr">
                      <a:noFill/>
                      <a:prstDash val="solid"/>
                    </a:lnR>
                    <a:lnT w="38100" cap="flat" cmpd="sng" algn="ctr">
                      <a:solidFill>
                        <a:srgbClr val="FFFFFF"/>
                      </a:solidFill>
                      <a:prstDash val="solid"/>
                    </a:lnT>
                    <a:lnB w="12700" cmpd="sng">
                      <a:noFill/>
                      <a:prstDash val="solid"/>
                    </a:lnB>
                    <a:solidFill>
                      <a:srgbClr val="878E8B">
                        <a:alpha val="14902"/>
                      </a:srgbClr>
                    </a:solidFill>
                  </a:tcPr>
                </a:tc>
                <a:tc hMerge="1">
                  <a:txBody>
                    <a:bodyPr/>
                    <a:lstStyle/>
                    <a:p>
                      <a:endParaRPr lang="en-US"/>
                    </a:p>
                  </a:txBody>
                  <a:tcPr/>
                </a:tc>
                <a:extLst>
                  <a:ext uri="{0D108BD9-81ED-4DB2-BD59-A6C34878D82A}">
                    <a16:rowId xmlns:a16="http://schemas.microsoft.com/office/drawing/2014/main" val="2967577167"/>
                  </a:ext>
                </a:extLst>
              </a:tr>
            </a:tbl>
          </a:graphicData>
        </a:graphic>
      </p:graphicFrame>
    </p:spTree>
    <p:extLst>
      <p:ext uri="{BB962C8B-B14F-4D97-AF65-F5344CB8AC3E}">
        <p14:creationId xmlns:p14="http://schemas.microsoft.com/office/powerpoint/2010/main" val="689045119"/>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6" name="Rectangle 136">
            <a:extLst>
              <a:ext uri="{FF2B5EF4-FFF2-40B4-BE49-F238E27FC236}">
                <a16:creationId xmlns:a16="http://schemas.microsoft.com/office/drawing/2014/main" id="{56C20283-73E0-40EC-8AD8-057F581F64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67" name="Freeform 28">
            <a:extLst>
              <a:ext uri="{FF2B5EF4-FFF2-40B4-BE49-F238E27FC236}">
                <a16:creationId xmlns:a16="http://schemas.microsoft.com/office/drawing/2014/main" id="{3FCC729B-E528-40C3-82D3-BA4375575E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960120" y="0"/>
            <a:ext cx="11218661" cy="6858000"/>
          </a:xfrm>
          <a:custGeom>
            <a:avLst/>
            <a:gdLst>
              <a:gd name="connsiteX0" fmla="*/ 0 w 11218661"/>
              <a:gd name="connsiteY0" fmla="*/ 0 h 6858000"/>
              <a:gd name="connsiteX1" fmla="*/ 8042507 w 11218661"/>
              <a:gd name="connsiteY1" fmla="*/ 0 h 6858000"/>
              <a:gd name="connsiteX2" fmla="*/ 11218661 w 11218661"/>
              <a:gd name="connsiteY2" fmla="*/ 6858000 h 6858000"/>
              <a:gd name="connsiteX3" fmla="*/ 0 w 1121866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218661" h="6858000">
                <a:moveTo>
                  <a:pt x="0" y="0"/>
                </a:moveTo>
                <a:lnTo>
                  <a:pt x="8042507" y="0"/>
                </a:lnTo>
                <a:lnTo>
                  <a:pt x="11218661" y="6858000"/>
                </a:lnTo>
                <a:lnTo>
                  <a:pt x="0" y="685800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1" name="Freeform 26">
            <a:extLst>
              <a:ext uri="{FF2B5EF4-FFF2-40B4-BE49-F238E27FC236}">
                <a16:creationId xmlns:a16="http://schemas.microsoft.com/office/drawing/2014/main" id="{58F1FB8D-1842-4A04-998D-6CF047AB27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420248" y="0"/>
            <a:ext cx="10771752" cy="6858000"/>
          </a:xfrm>
          <a:custGeom>
            <a:avLst/>
            <a:gdLst>
              <a:gd name="connsiteX0" fmla="*/ 0 w 10771752"/>
              <a:gd name="connsiteY0" fmla="*/ 0 h 6858000"/>
              <a:gd name="connsiteX1" fmla="*/ 7595598 w 10771752"/>
              <a:gd name="connsiteY1" fmla="*/ 0 h 6858000"/>
              <a:gd name="connsiteX2" fmla="*/ 10771752 w 10771752"/>
              <a:gd name="connsiteY2" fmla="*/ 6858000 h 6858000"/>
              <a:gd name="connsiteX3" fmla="*/ 0 w 1077175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771752" h="6858000">
                <a:moveTo>
                  <a:pt x="0" y="0"/>
                </a:moveTo>
                <a:lnTo>
                  <a:pt x="7595598" y="0"/>
                </a:lnTo>
                <a:lnTo>
                  <a:pt x="10771752" y="6858000"/>
                </a:lnTo>
                <a:lnTo>
                  <a:pt x="0" y="685800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A29F0959-60D9-4ED9-8307-74347D3DCAC4}"/>
              </a:ext>
            </a:extLst>
          </p:cNvPr>
          <p:cNvSpPr>
            <a:spLocks noGrp="1"/>
          </p:cNvSpPr>
          <p:nvPr>
            <p:ph type="title"/>
          </p:nvPr>
        </p:nvSpPr>
        <p:spPr>
          <a:xfrm>
            <a:off x="4204716" y="123410"/>
            <a:ext cx="7164493" cy="1325563"/>
          </a:xfrm>
        </p:spPr>
        <p:txBody>
          <a:bodyPr>
            <a:normAutofit/>
          </a:bodyPr>
          <a:lstStyle/>
          <a:p>
            <a:pPr algn="ctr"/>
            <a:r>
              <a:rPr lang="en-US" sz="3600" b="1" i="1" dirty="0">
                <a:latin typeface="+mn-lt"/>
              </a:rPr>
              <a:t>Cleansing and Pre-processing</a:t>
            </a:r>
          </a:p>
        </p:txBody>
      </p:sp>
      <p:pic>
        <p:nvPicPr>
          <p:cNvPr id="15364" name="Picture 4" descr="Data Cleaning and Preprocessing - Analytics Vidhya - Medium">
            <a:extLst>
              <a:ext uri="{FF2B5EF4-FFF2-40B4-BE49-F238E27FC236}">
                <a16:creationId xmlns:a16="http://schemas.microsoft.com/office/drawing/2014/main" id="{561E3DB9-AFD8-4D9B-BB90-6FA75E47BF9F}"/>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22040" y="2285345"/>
            <a:ext cx="3783978" cy="2525805"/>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393DD5BE-F04B-4353-B809-C065CA7658F4}"/>
              </a:ext>
            </a:extLst>
          </p:cNvPr>
          <p:cNvSpPr>
            <a:spLocks noGrp="1"/>
          </p:cNvSpPr>
          <p:nvPr>
            <p:ph idx="1"/>
          </p:nvPr>
        </p:nvSpPr>
        <p:spPr>
          <a:xfrm>
            <a:off x="4206241" y="1316450"/>
            <a:ext cx="7863719" cy="5110853"/>
          </a:xfrm>
        </p:spPr>
        <p:txBody>
          <a:bodyPr>
            <a:normAutofit/>
          </a:bodyPr>
          <a:lstStyle/>
          <a:p>
            <a:pPr marL="0" indent="0">
              <a:buNone/>
            </a:pPr>
            <a:r>
              <a:rPr lang="en-US" sz="2200" b="1" u="sng" dirty="0"/>
              <a:t>A ) Importing the Data and removing unnecessary columns</a:t>
            </a:r>
          </a:p>
          <a:p>
            <a:pPr algn="just"/>
            <a:r>
              <a:rPr lang="en-US" sz="1800" dirty="0"/>
              <a:t>Columns with empty values for most of the rows as well as columns with the same values across all rows are dropped in order to have a cleaner dataset</a:t>
            </a:r>
          </a:p>
          <a:p>
            <a:pPr algn="just"/>
            <a:r>
              <a:rPr lang="en-US" sz="1800" dirty="0"/>
              <a:t>Further, we have dropped unnecessary columns which are not required in order to make a more cleaner dataset</a:t>
            </a:r>
          </a:p>
          <a:p>
            <a:pPr algn="just"/>
            <a:r>
              <a:rPr lang="en-US" sz="1800" dirty="0"/>
              <a:t>We have taken the sum of the missing values in the dataset and divided it with the total values. After which,  we have calculated the total percentage of missing values in the data as per the total values</a:t>
            </a:r>
            <a:br>
              <a:rPr lang="en-US" sz="1800" b="0" dirty="0">
                <a:effectLst/>
              </a:rPr>
            </a:br>
            <a:endParaRPr lang="en-US" sz="1800" b="0" dirty="0">
              <a:effectLst/>
            </a:endParaRPr>
          </a:p>
          <a:p>
            <a:pPr algn="just"/>
            <a:r>
              <a:rPr lang="en-US" sz="1800" dirty="0"/>
              <a:t>We then created more cleaner data by dropping all the columns which have missing values more than 50% </a:t>
            </a:r>
          </a:p>
          <a:p>
            <a:pPr algn="just"/>
            <a:r>
              <a:rPr lang="en-US" sz="1800" dirty="0"/>
              <a:t>Also, we have eliminated all the target values in the dataset which has no relation with the target variable</a:t>
            </a:r>
            <a:endParaRPr lang="en-US" sz="1800" b="0" dirty="0">
              <a:effectLst/>
            </a:endParaRPr>
          </a:p>
          <a:p>
            <a:pPr marL="0" indent="0">
              <a:buNone/>
            </a:pPr>
            <a:br>
              <a:rPr lang="en-US" sz="1600" dirty="0"/>
            </a:br>
            <a:endParaRPr lang="en-US" sz="1600" dirty="0"/>
          </a:p>
          <a:p>
            <a:endParaRPr lang="en-US" sz="1600" b="1" dirty="0"/>
          </a:p>
          <a:p>
            <a:pPr marL="0" indent="0">
              <a:buNone/>
            </a:pPr>
            <a:endParaRPr lang="en-US" sz="1600" b="1" dirty="0"/>
          </a:p>
        </p:txBody>
      </p:sp>
    </p:spTree>
    <p:extLst>
      <p:ext uri="{BB962C8B-B14F-4D97-AF65-F5344CB8AC3E}">
        <p14:creationId xmlns:p14="http://schemas.microsoft.com/office/powerpoint/2010/main" val="2815225319"/>
      </p:ext>
    </p:extLst>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E1FC7B4-E4A7-4452-B413-1A623E3A72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bg1">
              <a:alpha val="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13">
            <a:extLst>
              <a:ext uri="{FF2B5EF4-FFF2-40B4-BE49-F238E27FC236}">
                <a16:creationId xmlns:a16="http://schemas.microsoft.com/office/drawing/2014/main" id="{E0709AF0-24F0-4486-B189-BE6386BDB1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11">
            <a:extLst>
              <a:ext uri="{FF2B5EF4-FFF2-40B4-BE49-F238E27FC236}">
                <a16:creationId xmlns:a16="http://schemas.microsoft.com/office/drawing/2014/main" id="{FBE3B62F-5853-4A3C-B050-6186351A71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51E7D205-7114-48F8-802D-1A35D4F1418E}"/>
              </a:ext>
            </a:extLst>
          </p:cNvPr>
          <p:cNvSpPr>
            <a:spLocks noGrp="1"/>
          </p:cNvSpPr>
          <p:nvPr>
            <p:ph type="title"/>
          </p:nvPr>
        </p:nvSpPr>
        <p:spPr>
          <a:xfrm>
            <a:off x="833002" y="448253"/>
            <a:ext cx="10520702" cy="1325563"/>
          </a:xfrm>
        </p:spPr>
        <p:txBody>
          <a:bodyPr>
            <a:normAutofit/>
          </a:bodyPr>
          <a:lstStyle/>
          <a:p>
            <a:pPr algn="ctr"/>
            <a:br>
              <a:rPr lang="en-US" sz="2100" b="0" dirty="0">
                <a:effectLst/>
              </a:rPr>
            </a:br>
            <a:r>
              <a:rPr lang="en-US" sz="2100" b="1" u="sng" dirty="0">
                <a:latin typeface="+mn-lt"/>
              </a:rPr>
              <a:t>B)  Implementing Mice to fill missing values</a:t>
            </a:r>
            <a:br>
              <a:rPr lang="en-US" sz="2100" b="1" u="sng" dirty="0">
                <a:effectLst/>
                <a:latin typeface="+mn-lt"/>
              </a:rPr>
            </a:br>
            <a:r>
              <a:rPr lang="en-US" sz="2100" b="1" u="sng" dirty="0">
                <a:effectLst/>
                <a:latin typeface="+mn-lt"/>
              </a:rPr>
              <a:t>MICE – Multiple Imputation by Chained Equations</a:t>
            </a:r>
            <a:br>
              <a:rPr lang="en-US" sz="2100" dirty="0"/>
            </a:br>
            <a:endParaRPr lang="en-US" sz="2100" dirty="0"/>
          </a:p>
        </p:txBody>
      </p:sp>
      <p:sp>
        <p:nvSpPr>
          <p:cNvPr id="3" name="Content Placeholder 2">
            <a:extLst>
              <a:ext uri="{FF2B5EF4-FFF2-40B4-BE49-F238E27FC236}">
                <a16:creationId xmlns:a16="http://schemas.microsoft.com/office/drawing/2014/main" id="{46FFA8E6-9E17-49A0-A0D0-7299507686AE}"/>
              </a:ext>
            </a:extLst>
          </p:cNvPr>
          <p:cNvSpPr>
            <a:spLocks noGrp="1"/>
          </p:cNvSpPr>
          <p:nvPr>
            <p:ph idx="1"/>
          </p:nvPr>
        </p:nvSpPr>
        <p:spPr>
          <a:xfrm>
            <a:off x="121920" y="1921566"/>
            <a:ext cx="5690754" cy="3922644"/>
          </a:xfrm>
        </p:spPr>
        <p:txBody>
          <a:bodyPr>
            <a:normAutofit fontScale="85000" lnSpcReduction="20000"/>
          </a:bodyPr>
          <a:lstStyle/>
          <a:p>
            <a:pPr algn="just"/>
            <a:r>
              <a:rPr lang="en-US" sz="2400" dirty="0">
                <a:latin typeface="Times New Roman" panose="02020603050405020304" pitchFamily="18" charset="0"/>
                <a:cs typeface="Times New Roman" panose="02020603050405020304" pitchFamily="18" charset="0"/>
              </a:rPr>
              <a:t>Missing data is predicted by observed data, using a sequential algorithm that is allowed to proceed to convergence</a:t>
            </a:r>
            <a:endParaRPr lang="en-US" sz="2400" b="0" dirty="0">
              <a:effectLst/>
              <a:latin typeface="Times New Roman" panose="02020603050405020304" pitchFamily="18" charset="0"/>
              <a:cs typeface="Times New Roman" panose="02020603050405020304" pitchFamily="18" charset="0"/>
            </a:endParaRPr>
          </a:p>
          <a:p>
            <a:pPr marL="0" indent="0" algn="just">
              <a:buNone/>
            </a:pPr>
            <a:r>
              <a:rPr lang="en-US" sz="2400" dirty="0">
                <a:latin typeface="Times New Roman" panose="02020603050405020304" pitchFamily="18" charset="0"/>
                <a:cs typeface="Times New Roman" panose="02020603050405020304" pitchFamily="18" charset="0"/>
              </a:rPr>
              <a:t>(1) We have started filling in the missing data with plausible guesses at what the values might be</a:t>
            </a:r>
            <a:endParaRPr lang="en-US" sz="2400" b="0" dirty="0">
              <a:effectLst/>
              <a:latin typeface="Times New Roman" panose="02020603050405020304" pitchFamily="18" charset="0"/>
              <a:cs typeface="Times New Roman" panose="02020603050405020304" pitchFamily="18" charset="0"/>
            </a:endParaRPr>
          </a:p>
          <a:p>
            <a:pPr marL="0" indent="0" algn="just">
              <a:buNone/>
            </a:pPr>
            <a:r>
              <a:rPr lang="en-US" sz="2400" dirty="0">
                <a:latin typeface="Times New Roman" panose="02020603050405020304" pitchFamily="18" charset="0"/>
                <a:cs typeface="Times New Roman" panose="02020603050405020304" pitchFamily="18" charset="0"/>
              </a:rPr>
              <a:t>(2) For each variable, we have predicted the missing values by modeling the observed values as a function of the other variables </a:t>
            </a:r>
            <a:endParaRPr lang="en-US" sz="2400" b="0" dirty="0">
              <a:effectLst/>
              <a:latin typeface="Times New Roman" panose="02020603050405020304" pitchFamily="18" charset="0"/>
              <a:cs typeface="Times New Roman" panose="02020603050405020304" pitchFamily="18" charset="0"/>
            </a:endParaRPr>
          </a:p>
          <a:p>
            <a:pPr algn="just"/>
            <a:r>
              <a:rPr lang="en-US" sz="2400" dirty="0">
                <a:latin typeface="Times New Roman" panose="02020603050405020304" pitchFamily="18" charset="0"/>
                <a:cs typeface="Times New Roman" panose="02020603050405020304" pitchFamily="18" charset="0"/>
              </a:rPr>
              <a:t>At each step, we have updated the predictions of the missing values</a:t>
            </a:r>
          </a:p>
          <a:p>
            <a:pPr algn="just"/>
            <a:r>
              <a:rPr lang="en-US" sz="2400" dirty="0">
                <a:latin typeface="Times New Roman" panose="02020603050405020304" pitchFamily="18" charset="0"/>
                <a:cs typeface="Times New Roman" panose="02020603050405020304" pitchFamily="18" charset="0"/>
              </a:rPr>
              <a:t>Further, we have calculated stats model imputation formulas and updated the values available in the specified range</a:t>
            </a:r>
            <a:endParaRPr lang="en-US" sz="2400" b="0" dirty="0">
              <a:effectLst/>
              <a:latin typeface="Times New Roman" panose="02020603050405020304" pitchFamily="18" charset="0"/>
              <a:cs typeface="Times New Roman" panose="02020603050405020304" pitchFamily="18" charset="0"/>
            </a:endParaRPr>
          </a:p>
          <a:p>
            <a:pPr marL="0" indent="0">
              <a:buNone/>
            </a:pPr>
            <a:br>
              <a:rPr lang="en-US" sz="1600" dirty="0"/>
            </a:br>
            <a:endParaRPr lang="en-US" sz="1600" dirty="0"/>
          </a:p>
        </p:txBody>
      </p:sp>
      <p:pic>
        <p:nvPicPr>
          <p:cNvPr id="4" name="Picture 4">
            <a:extLst>
              <a:ext uri="{FF2B5EF4-FFF2-40B4-BE49-F238E27FC236}">
                <a16:creationId xmlns:a16="http://schemas.microsoft.com/office/drawing/2014/main" id="{CE97BFBA-875C-4555-A0CF-DE2999EBB9A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096000" y="2025748"/>
            <a:ext cx="5974080" cy="305843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03B2FDC-28B8-4275-9DCC-53CCBC0B02C1}"/>
              </a:ext>
            </a:extLst>
          </p:cNvPr>
          <p:cNvSpPr txBox="1"/>
          <p:nvPr/>
        </p:nvSpPr>
        <p:spPr>
          <a:xfrm flipH="1">
            <a:off x="7784989" y="5151451"/>
            <a:ext cx="3240819" cy="369332"/>
          </a:xfrm>
          <a:prstGeom prst="rect">
            <a:avLst/>
          </a:prstGeom>
          <a:noFill/>
        </p:spPr>
        <p:txBody>
          <a:bodyPr wrap="square" rtlCol="0">
            <a:spAutoFit/>
          </a:bodyPr>
          <a:lstStyle/>
          <a:p>
            <a:r>
              <a:rPr lang="en-US" b="1" dirty="0"/>
              <a:t>Looking at the missing values</a:t>
            </a:r>
          </a:p>
        </p:txBody>
      </p:sp>
    </p:spTree>
    <p:extLst>
      <p:ext uri="{BB962C8B-B14F-4D97-AF65-F5344CB8AC3E}">
        <p14:creationId xmlns:p14="http://schemas.microsoft.com/office/powerpoint/2010/main" val="2291902691"/>
      </p:ext>
    </p:extLst>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8A4132F-DEC6-4332-A00C-A11AD4519B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10">
            <a:extLst>
              <a:ext uri="{FF2B5EF4-FFF2-40B4-BE49-F238E27FC236}">
                <a16:creationId xmlns:a16="http://schemas.microsoft.com/office/drawing/2014/main" id="{76544E0D-1BE7-48D4-8F13-F0F802578DE3}"/>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729151" y="921716"/>
            <a:ext cx="4378881" cy="5253797"/>
          </a:xfrm>
          <a:prstGeom prst="rect">
            <a:avLst/>
          </a:prstGeom>
          <a:noFill/>
          <a:extLst>
            <a:ext uri="{909E8E84-426E-40DD-AFC4-6F175D3DCCD1}">
              <a14:hiddenFill xmlns:a14="http://schemas.microsoft.com/office/drawing/2010/main">
                <a:solidFill>
                  <a:srgbClr val="FFFFFF"/>
                </a:solidFill>
              </a14:hiddenFill>
            </a:ext>
          </a:extLst>
        </p:spPr>
      </p:pic>
      <p:sp>
        <p:nvSpPr>
          <p:cNvPr id="11" name="Freeform: Shape 10">
            <a:extLst>
              <a:ext uri="{FF2B5EF4-FFF2-40B4-BE49-F238E27FC236}">
                <a16:creationId xmlns:a16="http://schemas.microsoft.com/office/drawing/2014/main" id="{9B38642C-62C4-4E31-A5D3-BB1DD8CA39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663583" cy="6858478"/>
          </a:xfrm>
          <a:custGeom>
            <a:avLst/>
            <a:gdLst>
              <a:gd name="connsiteX0" fmla="*/ 0 w 8663583"/>
              <a:gd name="connsiteY0" fmla="*/ 0 h 6858478"/>
              <a:gd name="connsiteX1" fmla="*/ 480486 w 8663583"/>
              <a:gd name="connsiteY1" fmla="*/ 0 h 6858478"/>
              <a:gd name="connsiteX2" fmla="*/ 4415403 w 8663583"/>
              <a:gd name="connsiteY2" fmla="*/ 0 h 6858478"/>
              <a:gd name="connsiteX3" fmla="*/ 5481631 w 8663583"/>
              <a:gd name="connsiteY3" fmla="*/ 0 h 6858478"/>
              <a:gd name="connsiteX4" fmla="*/ 5487208 w 8663583"/>
              <a:gd name="connsiteY4" fmla="*/ 0 h 6858478"/>
              <a:gd name="connsiteX5" fmla="*/ 8663583 w 8663583"/>
              <a:gd name="connsiteY5" fmla="*/ 6858478 h 6858478"/>
              <a:gd name="connsiteX6" fmla="*/ 1239028 w 8663583"/>
              <a:gd name="connsiteY6" fmla="*/ 6858478 h 6858478"/>
              <a:gd name="connsiteX7" fmla="*/ 1239288 w 8663583"/>
              <a:gd name="connsiteY7" fmla="*/ 6857916 h 6858478"/>
              <a:gd name="connsiteX8" fmla="*/ 480486 w 8663583"/>
              <a:gd name="connsiteY8" fmla="*/ 6857916 h 6858478"/>
              <a:gd name="connsiteX9" fmla="*/ 480486 w 8663583"/>
              <a:gd name="connsiteY9" fmla="*/ 6858000 h 6858478"/>
              <a:gd name="connsiteX10" fmla="*/ 0 w 8663583"/>
              <a:gd name="connsiteY10" fmla="*/ 685800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663583" h="6858478">
                <a:moveTo>
                  <a:pt x="0" y="0"/>
                </a:moveTo>
                <a:lnTo>
                  <a:pt x="480486" y="0"/>
                </a:lnTo>
                <a:lnTo>
                  <a:pt x="4415403" y="0"/>
                </a:lnTo>
                <a:lnTo>
                  <a:pt x="5481631" y="0"/>
                </a:lnTo>
                <a:lnTo>
                  <a:pt x="5487208" y="0"/>
                </a:lnTo>
                <a:lnTo>
                  <a:pt x="8663583" y="6858478"/>
                </a:lnTo>
                <a:lnTo>
                  <a:pt x="1239028" y="6858478"/>
                </a:lnTo>
                <a:lnTo>
                  <a:pt x="1239288" y="6857916"/>
                </a:lnTo>
                <a:lnTo>
                  <a:pt x="480486" y="6857916"/>
                </a:lnTo>
                <a:lnTo>
                  <a:pt x="480486" y="6858000"/>
                </a:lnTo>
                <a:lnTo>
                  <a:pt x="0" y="685800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Shape 12">
            <a:extLst>
              <a:ext uri="{FF2B5EF4-FFF2-40B4-BE49-F238E27FC236}">
                <a16:creationId xmlns:a16="http://schemas.microsoft.com/office/drawing/2014/main" id="{A9F66240-8C38-4069-A5C9-2D3FCD97ED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234957" cy="6858478"/>
          </a:xfrm>
          <a:custGeom>
            <a:avLst/>
            <a:gdLst>
              <a:gd name="connsiteX0" fmla="*/ 156905 w 8234957"/>
              <a:gd name="connsiteY0" fmla="*/ 0 h 6858478"/>
              <a:gd name="connsiteX1" fmla="*/ 3986777 w 8234957"/>
              <a:gd name="connsiteY1" fmla="*/ 0 h 6858478"/>
              <a:gd name="connsiteX2" fmla="*/ 5053005 w 8234957"/>
              <a:gd name="connsiteY2" fmla="*/ 0 h 6858478"/>
              <a:gd name="connsiteX3" fmla="*/ 5058582 w 8234957"/>
              <a:gd name="connsiteY3" fmla="*/ 0 h 6858478"/>
              <a:gd name="connsiteX4" fmla="*/ 8234957 w 8234957"/>
              <a:gd name="connsiteY4" fmla="*/ 6858478 h 6858478"/>
              <a:gd name="connsiteX5" fmla="*/ 810402 w 8234957"/>
              <a:gd name="connsiteY5" fmla="*/ 6858478 h 6858478"/>
              <a:gd name="connsiteX6" fmla="*/ 810662 w 8234957"/>
              <a:gd name="connsiteY6" fmla="*/ 6857916 h 6858478"/>
              <a:gd name="connsiteX7" fmla="*/ 156905 w 8234957"/>
              <a:gd name="connsiteY7" fmla="*/ 6857916 h 6858478"/>
              <a:gd name="connsiteX8" fmla="*/ 156905 w 8234957"/>
              <a:gd name="connsiteY8" fmla="*/ 6858478 h 6858478"/>
              <a:gd name="connsiteX9" fmla="*/ 0 w 8234957"/>
              <a:gd name="connsiteY9" fmla="*/ 6858478 h 6858478"/>
              <a:gd name="connsiteX10" fmla="*/ 0 w 8234957"/>
              <a:gd name="connsiteY10" fmla="*/ 479 h 6858478"/>
              <a:gd name="connsiteX11" fmla="*/ 156905 w 8234957"/>
              <a:gd name="connsiteY11" fmla="*/ 479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234957" h="6858478">
                <a:moveTo>
                  <a:pt x="156905" y="0"/>
                </a:moveTo>
                <a:lnTo>
                  <a:pt x="3986777" y="0"/>
                </a:lnTo>
                <a:lnTo>
                  <a:pt x="5053005" y="0"/>
                </a:lnTo>
                <a:lnTo>
                  <a:pt x="5058582" y="0"/>
                </a:lnTo>
                <a:lnTo>
                  <a:pt x="8234957" y="6858478"/>
                </a:lnTo>
                <a:lnTo>
                  <a:pt x="810402" y="6858478"/>
                </a:lnTo>
                <a:lnTo>
                  <a:pt x="810662" y="6857916"/>
                </a:lnTo>
                <a:lnTo>
                  <a:pt x="156905" y="6857916"/>
                </a:lnTo>
                <a:lnTo>
                  <a:pt x="156905" y="6858478"/>
                </a:lnTo>
                <a:lnTo>
                  <a:pt x="0" y="6858478"/>
                </a:lnTo>
                <a:lnTo>
                  <a:pt x="0" y="479"/>
                </a:lnTo>
                <a:lnTo>
                  <a:pt x="156905" y="479"/>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D3182223-8F53-43B6-83E8-647D56CAFBE3}"/>
              </a:ext>
            </a:extLst>
          </p:cNvPr>
          <p:cNvSpPr>
            <a:spLocks noGrp="1"/>
          </p:cNvSpPr>
          <p:nvPr>
            <p:ph type="title"/>
          </p:nvPr>
        </p:nvSpPr>
        <p:spPr>
          <a:xfrm>
            <a:off x="619142" y="1298793"/>
            <a:ext cx="5105798" cy="721553"/>
          </a:xfrm>
        </p:spPr>
        <p:txBody>
          <a:bodyPr>
            <a:normAutofit/>
          </a:bodyPr>
          <a:lstStyle/>
          <a:p>
            <a:pPr algn="ctr"/>
            <a:r>
              <a:rPr lang="en-US" sz="2200" b="1" u="sng" dirty="0"/>
              <a:t>C) </a:t>
            </a:r>
            <a:r>
              <a:rPr lang="en-US" sz="2200" b="1" u="sng" dirty="0">
                <a:latin typeface="+mn-lt"/>
              </a:rPr>
              <a:t>Normalizing Data With </a:t>
            </a:r>
            <a:r>
              <a:rPr lang="en-US" sz="2200" b="1" u="sng" dirty="0" err="1">
                <a:latin typeface="+mn-lt"/>
              </a:rPr>
              <a:t>Sklearn.ipynb</a:t>
            </a:r>
            <a:endParaRPr lang="en-US" sz="2200" u="sng" dirty="0">
              <a:latin typeface="+mn-lt"/>
            </a:endParaRPr>
          </a:p>
        </p:txBody>
      </p:sp>
      <p:sp>
        <p:nvSpPr>
          <p:cNvPr id="3" name="Content Placeholder 2">
            <a:extLst>
              <a:ext uri="{FF2B5EF4-FFF2-40B4-BE49-F238E27FC236}">
                <a16:creationId xmlns:a16="http://schemas.microsoft.com/office/drawing/2014/main" id="{3B80520C-DD54-4B44-A54A-0FADA4BE8A2D}"/>
              </a:ext>
            </a:extLst>
          </p:cNvPr>
          <p:cNvSpPr>
            <a:spLocks noGrp="1"/>
          </p:cNvSpPr>
          <p:nvPr>
            <p:ph idx="1"/>
          </p:nvPr>
        </p:nvSpPr>
        <p:spPr>
          <a:xfrm>
            <a:off x="804672" y="2020824"/>
            <a:ext cx="5105798" cy="4247454"/>
          </a:xfrm>
        </p:spPr>
        <p:txBody>
          <a:bodyPr>
            <a:normAutofit/>
          </a:bodyPr>
          <a:lstStyle/>
          <a:p>
            <a:pPr algn="just"/>
            <a:r>
              <a:rPr lang="en-US" sz="2000" dirty="0">
                <a:latin typeface="Times New Roman" panose="02020603050405020304" pitchFamily="18" charset="0"/>
                <a:cs typeface="Times New Roman" panose="02020603050405020304" pitchFamily="18" charset="0"/>
              </a:rPr>
              <a:t>We then have approached to perform Normalization on the dataset to bring the data set on the same scale</a:t>
            </a:r>
          </a:p>
          <a:p>
            <a:pPr algn="just"/>
            <a:r>
              <a:rPr lang="en-US" sz="2000" dirty="0">
                <a:latin typeface="Times New Roman" panose="02020603050405020304" pitchFamily="18" charset="0"/>
                <a:cs typeface="Times New Roman" panose="02020603050405020304" pitchFamily="18" charset="0"/>
              </a:rPr>
              <a:t>We have </a:t>
            </a:r>
            <a:r>
              <a:rPr lang="en-US" sz="2000" dirty="0" err="1">
                <a:latin typeface="Times New Roman" panose="02020603050405020304" pitchFamily="18" charset="0"/>
                <a:cs typeface="Times New Roman" panose="02020603050405020304" pitchFamily="18" charset="0"/>
              </a:rPr>
              <a:t>splitted</a:t>
            </a:r>
            <a:r>
              <a:rPr lang="en-US" sz="2000" dirty="0">
                <a:latin typeface="Times New Roman" panose="02020603050405020304" pitchFamily="18" charset="0"/>
                <a:cs typeface="Times New Roman" panose="02020603050405020304" pitchFamily="18" charset="0"/>
              </a:rPr>
              <a:t> the dataset into 2 data frames out of which 1 needs to be normalized</a:t>
            </a:r>
          </a:p>
          <a:p>
            <a:pPr algn="just"/>
            <a:r>
              <a:rPr lang="en-US" sz="2000" dirty="0">
                <a:latin typeface="Times New Roman" panose="02020603050405020304" pitchFamily="18" charset="0"/>
                <a:cs typeface="Times New Roman" panose="02020603050405020304" pitchFamily="18" charset="0"/>
              </a:rPr>
              <a:t>Later, we performed normalization and then  summarized the transformed data</a:t>
            </a:r>
          </a:p>
          <a:p>
            <a:pPr algn="just"/>
            <a:r>
              <a:rPr lang="en-US" sz="2000" dirty="0">
                <a:latin typeface="Times New Roman" panose="02020603050405020304" pitchFamily="18" charset="0"/>
                <a:cs typeface="Times New Roman" panose="02020603050405020304" pitchFamily="18" charset="0"/>
              </a:rPr>
              <a:t>We have then calculated the correlation with interest rate after normalization for performing analysis and visualizations</a:t>
            </a:r>
          </a:p>
        </p:txBody>
      </p:sp>
      <p:sp>
        <p:nvSpPr>
          <p:cNvPr id="5" name="TextBox 4">
            <a:extLst>
              <a:ext uri="{FF2B5EF4-FFF2-40B4-BE49-F238E27FC236}">
                <a16:creationId xmlns:a16="http://schemas.microsoft.com/office/drawing/2014/main" id="{1EC8CFCB-382E-4430-961E-091E595B03FB}"/>
              </a:ext>
            </a:extLst>
          </p:cNvPr>
          <p:cNvSpPr txBox="1"/>
          <p:nvPr/>
        </p:nvSpPr>
        <p:spPr>
          <a:xfrm>
            <a:off x="7645183" y="551906"/>
            <a:ext cx="2782956" cy="369332"/>
          </a:xfrm>
          <a:prstGeom prst="rect">
            <a:avLst/>
          </a:prstGeom>
          <a:noFill/>
        </p:spPr>
        <p:txBody>
          <a:bodyPr wrap="square" rtlCol="0">
            <a:spAutoFit/>
          </a:bodyPr>
          <a:lstStyle/>
          <a:p>
            <a:r>
              <a:rPr lang="en-US" b="1" u="sng" dirty="0">
                <a:solidFill>
                  <a:schemeClr val="bg1"/>
                </a:solidFill>
              </a:rPr>
              <a:t>Correlation Analysis</a:t>
            </a:r>
          </a:p>
        </p:txBody>
      </p:sp>
    </p:spTree>
    <p:extLst>
      <p:ext uri="{BB962C8B-B14F-4D97-AF65-F5344CB8AC3E}">
        <p14:creationId xmlns:p14="http://schemas.microsoft.com/office/powerpoint/2010/main" val="1016743613"/>
      </p:ext>
    </p:extLst>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EE1FC7B4-E4A7-4452-B413-1A623E3A72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bg1">
              <a:alpha val="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reeform 13">
            <a:extLst>
              <a:ext uri="{FF2B5EF4-FFF2-40B4-BE49-F238E27FC236}">
                <a16:creationId xmlns:a16="http://schemas.microsoft.com/office/drawing/2014/main" id="{E0709AF0-24F0-4486-B189-BE6386BDB1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Freeform 11">
            <a:extLst>
              <a:ext uri="{FF2B5EF4-FFF2-40B4-BE49-F238E27FC236}">
                <a16:creationId xmlns:a16="http://schemas.microsoft.com/office/drawing/2014/main" id="{FBE3B62F-5853-4A3C-B050-6186351A71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FDB6142F-EC1B-42CE-96A5-4C6198076EDE}"/>
              </a:ext>
            </a:extLst>
          </p:cNvPr>
          <p:cNvSpPr>
            <a:spLocks noGrp="1"/>
          </p:cNvSpPr>
          <p:nvPr>
            <p:ph type="title"/>
          </p:nvPr>
        </p:nvSpPr>
        <p:spPr>
          <a:xfrm>
            <a:off x="835649" y="1080052"/>
            <a:ext cx="10520702" cy="898821"/>
          </a:xfrm>
        </p:spPr>
        <p:txBody>
          <a:bodyPr>
            <a:normAutofit/>
          </a:bodyPr>
          <a:lstStyle/>
          <a:p>
            <a:r>
              <a:rPr lang="en-US" sz="3200" b="1" i="1" dirty="0">
                <a:latin typeface="Times New Roman" panose="02020603050405020304" pitchFamily="18" charset="0"/>
                <a:cs typeface="Times New Roman" panose="02020603050405020304" pitchFamily="18" charset="0"/>
              </a:rPr>
              <a:t>Feature Selection</a:t>
            </a:r>
          </a:p>
        </p:txBody>
      </p:sp>
      <p:sp>
        <p:nvSpPr>
          <p:cNvPr id="3" name="Content Placeholder 2">
            <a:extLst>
              <a:ext uri="{FF2B5EF4-FFF2-40B4-BE49-F238E27FC236}">
                <a16:creationId xmlns:a16="http://schemas.microsoft.com/office/drawing/2014/main" id="{63389DAE-5E3B-4A88-BBD2-B3CEFCC25B24}"/>
              </a:ext>
            </a:extLst>
          </p:cNvPr>
          <p:cNvSpPr>
            <a:spLocks noGrp="1"/>
          </p:cNvSpPr>
          <p:nvPr>
            <p:ph idx="1"/>
          </p:nvPr>
        </p:nvSpPr>
        <p:spPr>
          <a:xfrm>
            <a:off x="405246" y="2191807"/>
            <a:ext cx="5594192" cy="3586141"/>
          </a:xfrm>
        </p:spPr>
        <p:txBody>
          <a:bodyPr>
            <a:normAutofit/>
          </a:bodyPr>
          <a:lstStyle/>
          <a:p>
            <a:pPr algn="just"/>
            <a:r>
              <a:rPr lang="en-US" sz="2000" dirty="0">
                <a:latin typeface="Times New Roman" panose="02020603050405020304" pitchFamily="18" charset="0"/>
                <a:cs typeface="Times New Roman" panose="02020603050405020304" pitchFamily="18" charset="0"/>
              </a:rPr>
              <a:t>Feature engineering is the process of using domain knowledge of the data to create features that make machine learning algorithms work</a:t>
            </a:r>
          </a:p>
          <a:p>
            <a:pPr algn="just"/>
            <a:r>
              <a:rPr lang="en-US" sz="2000" dirty="0">
                <a:latin typeface="Times New Roman" panose="02020603050405020304" pitchFamily="18" charset="0"/>
                <a:cs typeface="Times New Roman" panose="02020603050405020304" pitchFamily="18" charset="0"/>
              </a:rPr>
              <a:t>If feature engineering is done correctly, it increases the predictive power of machine learning algorithms by creating features from raw data that help facilitate the machine learning process</a:t>
            </a:r>
          </a:p>
        </p:txBody>
      </p:sp>
      <p:pic>
        <p:nvPicPr>
          <p:cNvPr id="17410" name="Picture 2" descr="Feature Selection in Machine Learning: Variable Ranking and ...">
            <a:extLst>
              <a:ext uri="{FF2B5EF4-FFF2-40B4-BE49-F238E27FC236}">
                <a16:creationId xmlns:a16="http://schemas.microsoft.com/office/drawing/2014/main" id="{8AAD1D7D-B490-4AEB-8CF5-49CD2963620D}"/>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417734" y="2504049"/>
            <a:ext cx="5594192" cy="30068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3703989"/>
      </p:ext>
    </p:extLst>
  </p:cSld>
  <p:clrMapOvr>
    <a:overrideClrMapping bg1="dk1" tx1="lt1" bg2="dk2" tx2="lt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064EB4-69B1-4A74-81CC-FACE80F09B01}"/>
              </a:ext>
            </a:extLst>
          </p:cNvPr>
          <p:cNvSpPr>
            <a:spLocks noGrp="1"/>
          </p:cNvSpPr>
          <p:nvPr>
            <p:ph type="title"/>
          </p:nvPr>
        </p:nvSpPr>
        <p:spPr>
          <a:xfrm>
            <a:off x="273379" y="843082"/>
            <a:ext cx="6281530" cy="1325563"/>
          </a:xfrm>
        </p:spPr>
        <p:txBody>
          <a:bodyPr>
            <a:normAutofit fontScale="90000"/>
          </a:bodyPr>
          <a:lstStyle/>
          <a:p>
            <a:pPr algn="ctr"/>
            <a:r>
              <a:rPr lang="en-US" sz="2400" b="1" u="sng" dirty="0">
                <a:latin typeface="Times New Roman" panose="02020603050405020304" pitchFamily="18" charset="0"/>
                <a:cs typeface="Times New Roman" panose="02020603050405020304" pitchFamily="18" charset="0"/>
              </a:rPr>
              <a:t>A)  Implementing Lasso CV for feature Selection</a:t>
            </a:r>
            <a:br>
              <a:rPr lang="en-US" sz="2100" b="0" dirty="0">
                <a:effectLst/>
              </a:rPr>
            </a:br>
            <a:br>
              <a:rPr lang="en-US" sz="2100" dirty="0"/>
            </a:br>
            <a:endParaRPr lang="en-US" sz="2100" dirty="0"/>
          </a:p>
        </p:txBody>
      </p:sp>
      <p:sp>
        <p:nvSpPr>
          <p:cNvPr id="3" name="Content Placeholder 2">
            <a:extLst>
              <a:ext uri="{FF2B5EF4-FFF2-40B4-BE49-F238E27FC236}">
                <a16:creationId xmlns:a16="http://schemas.microsoft.com/office/drawing/2014/main" id="{31FE4733-64BA-4758-A54D-E2B2742D5B1B}"/>
              </a:ext>
            </a:extLst>
          </p:cNvPr>
          <p:cNvSpPr>
            <a:spLocks noGrp="1"/>
          </p:cNvSpPr>
          <p:nvPr>
            <p:ph idx="1"/>
          </p:nvPr>
        </p:nvSpPr>
        <p:spPr>
          <a:xfrm>
            <a:off x="106018" y="1688841"/>
            <a:ext cx="6281530" cy="3480318"/>
          </a:xfrm>
        </p:spPr>
        <p:txBody>
          <a:bodyPr anchor="t">
            <a:noAutofit/>
          </a:bodyPr>
          <a:lstStyle/>
          <a:p>
            <a:pPr algn="just"/>
            <a:r>
              <a:rPr lang="en-US" sz="2200" dirty="0">
                <a:latin typeface="Times New Roman" panose="02020603050405020304" pitchFamily="18" charset="0"/>
                <a:cs typeface="Times New Roman" panose="02020603050405020304" pitchFamily="18" charset="0"/>
              </a:rPr>
              <a:t>Lasso (“Least Absolute shrinkage and selection operator”) is  a regression analysis method that performs both variable selection and regularization in order to enhance the prediction accuracy and interpretability of the statistical model it produces</a:t>
            </a:r>
          </a:p>
          <a:p>
            <a:pPr algn="just"/>
            <a:r>
              <a:rPr lang="en-US" sz="2200" dirty="0">
                <a:latin typeface="Times New Roman" panose="02020603050405020304" pitchFamily="18" charset="0"/>
                <a:cs typeface="Times New Roman" panose="02020603050405020304" pitchFamily="18" charset="0"/>
              </a:rPr>
              <a:t>The data is then categorized into three sets and treated differently: train, test and cv</a:t>
            </a:r>
          </a:p>
          <a:p>
            <a:pPr algn="just"/>
            <a:r>
              <a:rPr lang="en-US" sz="2200" dirty="0">
                <a:latin typeface="Times New Roman" panose="02020603050405020304" pitchFamily="18" charset="0"/>
                <a:cs typeface="Times New Roman" panose="02020603050405020304" pitchFamily="18" charset="0"/>
              </a:rPr>
              <a:t>We then </a:t>
            </a:r>
            <a:r>
              <a:rPr lang="en-US" sz="2200" dirty="0" err="1">
                <a:latin typeface="Times New Roman" panose="02020603050405020304" pitchFamily="18" charset="0"/>
                <a:cs typeface="Times New Roman" panose="02020603050405020304" pitchFamily="18" charset="0"/>
              </a:rPr>
              <a:t>splitted</a:t>
            </a:r>
            <a:r>
              <a:rPr lang="en-US" sz="2200" dirty="0">
                <a:latin typeface="Times New Roman" panose="02020603050405020304" pitchFamily="18" charset="0"/>
                <a:cs typeface="Times New Roman" panose="02020603050405020304" pitchFamily="18" charset="0"/>
              </a:rPr>
              <a:t> the data into dependent and independent variables to perform lasso cv for variable selection</a:t>
            </a:r>
          </a:p>
        </p:txBody>
      </p:sp>
      <p:sp>
        <p:nvSpPr>
          <p:cNvPr id="71" name="Freeform: Shape 70">
            <a:extLst>
              <a:ext uri="{FF2B5EF4-FFF2-40B4-BE49-F238E27FC236}">
                <a16:creationId xmlns:a16="http://schemas.microsoft.com/office/drawing/2014/main" id="{CF62D2A7-8207-488C-9F46-316BA81A16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58278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3" name="Freeform: Shape 72">
            <a:extLst>
              <a:ext uri="{FF2B5EF4-FFF2-40B4-BE49-F238E27FC236}">
                <a16:creationId xmlns:a16="http://schemas.microsoft.com/office/drawing/2014/main" id="{52AC6D7F-F068-4E11-BB06-F601D89BB9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50141" y="-2"/>
            <a:ext cx="5441859" cy="5654940"/>
          </a:xfrm>
          <a:custGeom>
            <a:avLst/>
            <a:gdLst>
              <a:gd name="connsiteX0" fmla="*/ 1041368 w 5441859"/>
              <a:gd name="connsiteY0" fmla="*/ 0 h 5654940"/>
              <a:gd name="connsiteX1" fmla="*/ 5441859 w 5441859"/>
              <a:gd name="connsiteY1" fmla="*/ 0 h 5654940"/>
              <a:gd name="connsiteX2" fmla="*/ 5441859 w 5441859"/>
              <a:gd name="connsiteY2" fmla="*/ 4820612 h 5654940"/>
              <a:gd name="connsiteX3" fmla="*/ 5285166 w 5441859"/>
              <a:gd name="connsiteY3" fmla="*/ 4957981 h 5654940"/>
              <a:gd name="connsiteX4" fmla="*/ 3267719 w 5441859"/>
              <a:gd name="connsiteY4" fmla="*/ 5654940 h 5654940"/>
              <a:gd name="connsiteX5" fmla="*/ 0 w 5441859"/>
              <a:gd name="connsiteY5" fmla="*/ 2387221 h 5654940"/>
              <a:gd name="connsiteX6" fmla="*/ 957093 w 5441859"/>
              <a:gd name="connsiteY6" fmla="*/ 76595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1041368" y="0"/>
                </a:moveTo>
                <a:lnTo>
                  <a:pt x="5441859" y="0"/>
                </a:lnTo>
                <a:lnTo>
                  <a:pt x="5441859" y="4820612"/>
                </a:lnTo>
                <a:lnTo>
                  <a:pt x="5285166" y="4957981"/>
                </a:lnTo>
                <a:cubicBezTo>
                  <a:pt x="4729628" y="5394557"/>
                  <a:pt x="4029081" y="5654940"/>
                  <a:pt x="3267719" y="5654940"/>
                </a:cubicBezTo>
                <a:cubicBezTo>
                  <a:pt x="1463008" y="5654940"/>
                  <a:pt x="0" y="4191932"/>
                  <a:pt x="0" y="2387221"/>
                </a:cubicBezTo>
                <a:cubicBezTo>
                  <a:pt x="0" y="1484866"/>
                  <a:pt x="365752" y="667936"/>
                  <a:pt x="957093" y="76595"/>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9458" name="Picture 2" descr="Feature Selection using LASSO">
            <a:extLst>
              <a:ext uri="{FF2B5EF4-FFF2-40B4-BE49-F238E27FC236}">
                <a16:creationId xmlns:a16="http://schemas.microsoft.com/office/drawing/2014/main" id="{B4DFFF8F-9F5C-420C-AE58-DD2032384478}"/>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247341" y="1019730"/>
            <a:ext cx="4944659" cy="29473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8581034"/>
      </p:ext>
    </p:extLst>
  </p:cSld>
  <p:clrMapOvr>
    <a:overrideClrMapping bg1="dk1" tx1="lt1" bg2="dk2" tx2="lt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DE514A-1681-42B5-9E4F-836AA22862E8}"/>
              </a:ext>
            </a:extLst>
          </p:cNvPr>
          <p:cNvSpPr>
            <a:spLocks noGrp="1"/>
          </p:cNvSpPr>
          <p:nvPr>
            <p:ph type="title"/>
          </p:nvPr>
        </p:nvSpPr>
        <p:spPr>
          <a:xfrm>
            <a:off x="679958" y="3582874"/>
            <a:ext cx="2553735" cy="2452687"/>
          </a:xfrm>
        </p:spPr>
        <p:txBody>
          <a:bodyPr anchor="ctr">
            <a:normAutofit/>
          </a:bodyPr>
          <a:lstStyle/>
          <a:p>
            <a:pPr algn="ctr"/>
            <a:r>
              <a:rPr lang="en-US" sz="2400" b="1" u="sng" dirty="0">
                <a:solidFill>
                  <a:schemeClr val="bg1"/>
                </a:solidFill>
                <a:latin typeface="Times New Roman" panose="02020603050405020304" pitchFamily="18" charset="0"/>
                <a:cs typeface="Times New Roman" panose="02020603050405020304" pitchFamily="18" charset="0"/>
              </a:rPr>
              <a:t>B) Implementing     Feature Tools</a:t>
            </a:r>
          </a:p>
        </p:txBody>
      </p:sp>
      <p:pic>
        <p:nvPicPr>
          <p:cNvPr id="1026" name="Picture 2" descr="A Hands on Guide to Automated Feature Engineering using Featuretools">
            <a:extLst>
              <a:ext uri="{FF2B5EF4-FFF2-40B4-BE49-F238E27FC236}">
                <a16:creationId xmlns:a16="http://schemas.microsoft.com/office/drawing/2014/main" id="{336EB6A5-CB22-419B-B51C-C78EE2F9E3E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80" r="4235"/>
          <a:stretch/>
        </p:blipFill>
        <p:spPr bwMode="auto">
          <a:xfrm>
            <a:off x="679958" y="325199"/>
            <a:ext cx="10466343" cy="2949928"/>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5E624594-74A5-4F41-BCD3-06B064680145}"/>
              </a:ext>
            </a:extLst>
          </p:cNvPr>
          <p:cNvSpPr>
            <a:spLocks noGrp="1"/>
          </p:cNvSpPr>
          <p:nvPr>
            <p:ph idx="1"/>
          </p:nvPr>
        </p:nvSpPr>
        <p:spPr>
          <a:xfrm>
            <a:off x="4223982" y="3752850"/>
            <a:ext cx="7485413" cy="2452687"/>
          </a:xfrm>
        </p:spPr>
        <p:txBody>
          <a:bodyPr anchor="ctr">
            <a:noAutofit/>
          </a:bodyPr>
          <a:lstStyle/>
          <a:p>
            <a:pPr algn="just"/>
            <a:r>
              <a:rPr lang="en-US" sz="2200" dirty="0">
                <a:solidFill>
                  <a:schemeClr val="bg1"/>
                </a:solidFill>
                <a:latin typeface="Times New Roman" panose="02020603050405020304" pitchFamily="18" charset="0"/>
                <a:cs typeface="Times New Roman" panose="02020603050405020304" pitchFamily="18" charset="0"/>
              </a:rPr>
              <a:t>Feature tool helps the user to find some features that are necessary for mathematical calculation like avg, min, max, count </a:t>
            </a:r>
            <a:r>
              <a:rPr lang="en-US" sz="2200" dirty="0" err="1">
                <a:solidFill>
                  <a:schemeClr val="bg1"/>
                </a:solidFill>
                <a:latin typeface="Times New Roman" panose="02020603050405020304" pitchFamily="18" charset="0"/>
                <a:cs typeface="Times New Roman" panose="02020603050405020304" pitchFamily="18" charset="0"/>
              </a:rPr>
              <a:t>etc</a:t>
            </a:r>
            <a:endParaRPr lang="en-US" sz="2200" dirty="0">
              <a:solidFill>
                <a:schemeClr val="bg1"/>
              </a:solidFill>
              <a:latin typeface="Times New Roman" panose="02020603050405020304" pitchFamily="18" charset="0"/>
              <a:cs typeface="Times New Roman" panose="02020603050405020304" pitchFamily="18" charset="0"/>
            </a:endParaRPr>
          </a:p>
          <a:p>
            <a:pPr algn="just"/>
            <a:r>
              <a:rPr lang="en-US" sz="2200" dirty="0">
                <a:solidFill>
                  <a:schemeClr val="bg1"/>
                </a:solidFill>
                <a:latin typeface="Times New Roman" panose="02020603050405020304" pitchFamily="18" charset="0"/>
                <a:cs typeface="Times New Roman" panose="02020603050405020304" pitchFamily="18" charset="0"/>
              </a:rPr>
              <a:t>Feature tools have a lot of limitations like you need to pass proper entities before gaining features out of it</a:t>
            </a:r>
          </a:p>
          <a:p>
            <a:pPr algn="just"/>
            <a:r>
              <a:rPr lang="en-US" sz="2200" dirty="0">
                <a:solidFill>
                  <a:schemeClr val="bg1"/>
                </a:solidFill>
                <a:latin typeface="Times New Roman" panose="02020603050405020304" pitchFamily="18" charset="0"/>
                <a:cs typeface="Times New Roman" panose="02020603050405020304" pitchFamily="18" charset="0"/>
              </a:rPr>
              <a:t>Feature tool works well only with the numeric data </a:t>
            </a:r>
          </a:p>
          <a:p>
            <a:pPr algn="just"/>
            <a:r>
              <a:rPr lang="en-US" sz="2200" dirty="0">
                <a:solidFill>
                  <a:schemeClr val="bg1"/>
                </a:solidFill>
                <a:latin typeface="Times New Roman" panose="02020603050405020304" pitchFamily="18" charset="0"/>
                <a:cs typeface="Times New Roman" panose="02020603050405020304" pitchFamily="18" charset="0"/>
              </a:rPr>
              <a:t>A user needs to decide manually first what features he needs and then pass the primitives accordingly</a:t>
            </a:r>
          </a:p>
        </p:txBody>
      </p:sp>
    </p:spTree>
    <p:extLst>
      <p:ext uri="{BB962C8B-B14F-4D97-AF65-F5344CB8AC3E}">
        <p14:creationId xmlns:p14="http://schemas.microsoft.com/office/powerpoint/2010/main" val="24628006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50AC282-FC01-4F5D-9E87-96F5082BEE23}"/>
              </a:ext>
            </a:extLst>
          </p:cNvPr>
          <p:cNvSpPr>
            <a:spLocks noGrp="1"/>
          </p:cNvSpPr>
          <p:nvPr>
            <p:ph type="title"/>
          </p:nvPr>
        </p:nvSpPr>
        <p:spPr>
          <a:xfrm>
            <a:off x="192893" y="938758"/>
            <a:ext cx="3663489" cy="1607060"/>
          </a:xfrm>
          <a:noFill/>
          <a:ln w="19050">
            <a:solidFill>
              <a:schemeClr val="tx1"/>
            </a:solidFill>
          </a:ln>
        </p:spPr>
        <p:txBody>
          <a:bodyPr wrap="square" anchor="ctr">
            <a:normAutofit/>
          </a:bodyPr>
          <a:lstStyle/>
          <a:p>
            <a:pPr algn="ctr"/>
            <a:r>
              <a:rPr lang="en-US" sz="2800" b="1" i="1" u="sng" dirty="0">
                <a:latin typeface="Times New Roman" panose="02020603050405020304" pitchFamily="18" charset="0"/>
                <a:cs typeface="Times New Roman" panose="02020603050405020304" pitchFamily="18" charset="0"/>
              </a:rPr>
              <a:t>Models and Algorithms used</a:t>
            </a:r>
          </a:p>
        </p:txBody>
      </p:sp>
      <p:sp>
        <p:nvSpPr>
          <p:cNvPr id="3" name="Content Placeholder 2">
            <a:extLst>
              <a:ext uri="{FF2B5EF4-FFF2-40B4-BE49-F238E27FC236}">
                <a16:creationId xmlns:a16="http://schemas.microsoft.com/office/drawing/2014/main" id="{BB20181E-365F-4B44-A845-3B8BB17EE0FA}"/>
              </a:ext>
            </a:extLst>
          </p:cNvPr>
          <p:cNvSpPr>
            <a:spLocks noGrp="1"/>
          </p:cNvSpPr>
          <p:nvPr>
            <p:ph idx="1"/>
          </p:nvPr>
        </p:nvSpPr>
        <p:spPr>
          <a:xfrm>
            <a:off x="643468" y="2638043"/>
            <a:ext cx="3363974" cy="3415623"/>
          </a:xfrm>
        </p:spPr>
        <p:txBody>
          <a:bodyPr>
            <a:normAutofit/>
          </a:bodyPr>
          <a:lstStyle/>
          <a:p>
            <a:r>
              <a:rPr lang="en-US" sz="2400" b="1" i="1" dirty="0">
                <a:latin typeface="Times New Roman" panose="02020603050405020304" pitchFamily="18" charset="0"/>
                <a:cs typeface="Times New Roman" panose="02020603050405020304" pitchFamily="18" charset="0"/>
              </a:rPr>
              <a:t>Auto-</a:t>
            </a:r>
            <a:r>
              <a:rPr lang="en-US" sz="2400" b="1" i="1" dirty="0" err="1">
                <a:latin typeface="Times New Roman" panose="02020603050405020304" pitchFamily="18" charset="0"/>
                <a:cs typeface="Times New Roman" panose="02020603050405020304" pitchFamily="18" charset="0"/>
              </a:rPr>
              <a:t>Sklearn</a:t>
            </a:r>
            <a:endParaRPr lang="en-US" sz="2400" b="1" i="1" dirty="0">
              <a:latin typeface="Times New Roman" panose="02020603050405020304" pitchFamily="18" charset="0"/>
              <a:cs typeface="Times New Roman" panose="02020603050405020304" pitchFamily="18" charset="0"/>
            </a:endParaRPr>
          </a:p>
          <a:p>
            <a:r>
              <a:rPr lang="en-US" sz="2400" b="1" i="1" dirty="0">
                <a:latin typeface="Times New Roman" panose="02020603050405020304" pitchFamily="18" charset="0"/>
                <a:cs typeface="Times New Roman" panose="02020603050405020304" pitchFamily="18" charset="0"/>
              </a:rPr>
              <a:t>H2O AI</a:t>
            </a:r>
          </a:p>
          <a:p>
            <a:r>
              <a:rPr lang="en-US" sz="2400" b="1" i="1" dirty="0">
                <a:latin typeface="Times New Roman" panose="02020603050405020304" pitchFamily="18" charset="0"/>
                <a:cs typeface="Times New Roman" panose="02020603050405020304" pitchFamily="18" charset="0"/>
              </a:rPr>
              <a:t>Linear Regression</a:t>
            </a:r>
          </a:p>
          <a:p>
            <a:r>
              <a:rPr lang="en-US" sz="2400" b="1" i="1" dirty="0">
                <a:latin typeface="Times New Roman" panose="02020603050405020304" pitchFamily="18" charset="0"/>
                <a:cs typeface="Times New Roman" panose="02020603050405020304" pitchFamily="18" charset="0"/>
              </a:rPr>
              <a:t>Neural Networks</a:t>
            </a:r>
          </a:p>
          <a:p>
            <a:r>
              <a:rPr lang="en-US" sz="2400" b="1" i="1" dirty="0">
                <a:latin typeface="Times New Roman" panose="02020603050405020304" pitchFamily="18" charset="0"/>
                <a:cs typeface="Times New Roman" panose="02020603050405020304" pitchFamily="18" charset="0"/>
              </a:rPr>
              <a:t>Random Forests</a:t>
            </a:r>
          </a:p>
          <a:p>
            <a:r>
              <a:rPr lang="en-US" sz="2400" b="1" i="1" dirty="0" err="1">
                <a:latin typeface="Times New Roman" panose="02020603050405020304" pitchFamily="18" charset="0"/>
                <a:cs typeface="Times New Roman" panose="02020603050405020304" pitchFamily="18" charset="0"/>
              </a:rPr>
              <a:t>Tpot</a:t>
            </a:r>
            <a:endParaRPr lang="en-US" sz="2400" b="1" i="1" dirty="0">
              <a:latin typeface="Times New Roman" panose="02020603050405020304" pitchFamily="18" charset="0"/>
              <a:cs typeface="Times New Roman" panose="02020603050405020304" pitchFamily="18" charset="0"/>
            </a:endParaRPr>
          </a:p>
          <a:p>
            <a:pPr marL="0" indent="0">
              <a:buNone/>
            </a:pPr>
            <a:endParaRPr lang="en-US" sz="2000" dirty="0"/>
          </a:p>
        </p:txBody>
      </p:sp>
      <p:pic>
        <p:nvPicPr>
          <p:cNvPr id="2050" name="Picture 2" descr="8 Machine Learning Algorithms in Python - You Must Learn - DataFlair">
            <a:extLst>
              <a:ext uri="{FF2B5EF4-FFF2-40B4-BE49-F238E27FC236}">
                <a16:creationId xmlns:a16="http://schemas.microsoft.com/office/drawing/2014/main" id="{1F4CDF53-2798-4865-B70A-F97C7AA5FC27}"/>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297763" y="1715553"/>
            <a:ext cx="6250769" cy="32660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9090097"/>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6BB27E-6C73-4560-81F1-D8AD88020218}"/>
              </a:ext>
            </a:extLst>
          </p:cNvPr>
          <p:cNvSpPr>
            <a:spLocks noGrp="1"/>
          </p:cNvSpPr>
          <p:nvPr>
            <p:ph type="title"/>
          </p:nvPr>
        </p:nvSpPr>
        <p:spPr>
          <a:xfrm>
            <a:off x="207687" y="3429000"/>
            <a:ext cx="3290887" cy="2452687"/>
          </a:xfrm>
        </p:spPr>
        <p:txBody>
          <a:bodyPr anchor="ctr">
            <a:normAutofit/>
          </a:bodyPr>
          <a:lstStyle/>
          <a:p>
            <a:r>
              <a:rPr lang="en-US" sz="2800" b="1" i="1" dirty="0">
                <a:solidFill>
                  <a:schemeClr val="bg1"/>
                </a:solidFill>
                <a:latin typeface="Times New Roman" panose="02020603050405020304" pitchFamily="18" charset="0"/>
                <a:cs typeface="Times New Roman" panose="02020603050405020304" pitchFamily="18" charset="0"/>
              </a:rPr>
              <a:t>INTRODUCTION</a:t>
            </a:r>
          </a:p>
        </p:txBody>
      </p:sp>
      <p:sp>
        <p:nvSpPr>
          <p:cNvPr id="3" name="Content Placeholder 2">
            <a:extLst>
              <a:ext uri="{FF2B5EF4-FFF2-40B4-BE49-F238E27FC236}">
                <a16:creationId xmlns:a16="http://schemas.microsoft.com/office/drawing/2014/main" id="{E0A8ED0C-0296-4413-B691-36007B300680}"/>
              </a:ext>
            </a:extLst>
          </p:cNvPr>
          <p:cNvSpPr>
            <a:spLocks noGrp="1"/>
          </p:cNvSpPr>
          <p:nvPr>
            <p:ph idx="1"/>
          </p:nvPr>
        </p:nvSpPr>
        <p:spPr>
          <a:xfrm>
            <a:off x="3498574" y="3752850"/>
            <a:ext cx="8210821" cy="2452687"/>
          </a:xfrm>
        </p:spPr>
        <p:txBody>
          <a:bodyPr anchor="ctr">
            <a:noAutofit/>
          </a:bodyPr>
          <a:lstStyle/>
          <a:p>
            <a:pPr algn="just"/>
            <a:r>
              <a:rPr lang="en-US" sz="1800" dirty="0">
                <a:solidFill>
                  <a:schemeClr val="bg1"/>
                </a:solidFill>
                <a:latin typeface="Times New Roman" panose="02020603050405020304" pitchFamily="18" charset="0"/>
                <a:cs typeface="Times New Roman" panose="02020603050405020304" pitchFamily="18" charset="0"/>
              </a:rPr>
              <a:t>Lending Club offers loans of various grades they assign that correspond to specific interest rates for investors</a:t>
            </a:r>
          </a:p>
          <a:p>
            <a:pPr algn="just"/>
            <a:r>
              <a:rPr lang="en-US" sz="1800" dirty="0">
                <a:solidFill>
                  <a:schemeClr val="bg1"/>
                </a:solidFill>
                <a:latin typeface="Times New Roman" panose="02020603050405020304" pitchFamily="18" charset="0"/>
                <a:cs typeface="Times New Roman" panose="02020603050405020304" pitchFamily="18" charset="0"/>
              </a:rPr>
              <a:t>It is a peer-to-peer lending company, the largest of its kind in the world. It aims to operate a platform at low cost to offer interest rates to our borrower members lower than the rates they could obtain through credit cards or traditional banks</a:t>
            </a:r>
          </a:p>
          <a:p>
            <a:pPr algn="just"/>
            <a:r>
              <a:rPr lang="en-US" sz="1800" dirty="0">
                <a:solidFill>
                  <a:schemeClr val="bg1"/>
                </a:solidFill>
                <a:latin typeface="Times New Roman" panose="02020603050405020304" pitchFamily="18" charset="0"/>
                <a:cs typeface="Times New Roman" panose="02020603050405020304" pitchFamily="18" charset="0"/>
              </a:rPr>
              <a:t>The risk comes in the form of defaults - whenever a loan defaults, investors end up losing a portion of their investment</a:t>
            </a:r>
          </a:p>
          <a:p>
            <a:pPr algn="just"/>
            <a:r>
              <a:rPr lang="en-US" sz="1800" dirty="0">
                <a:solidFill>
                  <a:schemeClr val="bg1"/>
                </a:solidFill>
                <a:latin typeface="Times New Roman" panose="02020603050405020304" pitchFamily="18" charset="0"/>
                <a:cs typeface="Times New Roman" panose="02020603050405020304" pitchFamily="18" charset="0"/>
              </a:rPr>
              <a:t>On the basis of the borrower’s credit score, credit history, desired loan amount and the borrower’s debt-to-income ratio, Lending Club determines whether the borrower is credit worthy and assigns to its approved loans a credit grade that determines payable interest rate and fees</a:t>
            </a:r>
          </a:p>
        </p:txBody>
      </p:sp>
      <p:pic>
        <p:nvPicPr>
          <p:cNvPr id="12" name="Picture 2">
            <a:extLst>
              <a:ext uri="{FF2B5EF4-FFF2-40B4-BE49-F238E27FC236}">
                <a16:creationId xmlns:a16="http://schemas.microsoft.com/office/drawing/2014/main" id="{281D37A4-9B57-4B40-A03E-CB1A42A1B5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5482" y="238540"/>
            <a:ext cx="9509016" cy="27101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99151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9" name="Rectangle 75">
            <a:extLst>
              <a:ext uri="{FF2B5EF4-FFF2-40B4-BE49-F238E27FC236}">
                <a16:creationId xmlns:a16="http://schemas.microsoft.com/office/drawing/2014/main" id="{56C20283-73E0-40EC-8AD8-057F581F64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Freeform 28">
            <a:extLst>
              <a:ext uri="{FF2B5EF4-FFF2-40B4-BE49-F238E27FC236}">
                <a16:creationId xmlns:a16="http://schemas.microsoft.com/office/drawing/2014/main" id="{3FCC729B-E528-40C3-82D3-BA4375575E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960120" y="0"/>
            <a:ext cx="11218661" cy="6858000"/>
          </a:xfrm>
          <a:custGeom>
            <a:avLst/>
            <a:gdLst>
              <a:gd name="connsiteX0" fmla="*/ 0 w 11218661"/>
              <a:gd name="connsiteY0" fmla="*/ 0 h 6858000"/>
              <a:gd name="connsiteX1" fmla="*/ 8042507 w 11218661"/>
              <a:gd name="connsiteY1" fmla="*/ 0 h 6858000"/>
              <a:gd name="connsiteX2" fmla="*/ 11218661 w 11218661"/>
              <a:gd name="connsiteY2" fmla="*/ 6858000 h 6858000"/>
              <a:gd name="connsiteX3" fmla="*/ 0 w 1121866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218661" h="6858000">
                <a:moveTo>
                  <a:pt x="0" y="0"/>
                </a:moveTo>
                <a:lnTo>
                  <a:pt x="8042507" y="0"/>
                </a:lnTo>
                <a:lnTo>
                  <a:pt x="11218661" y="6858000"/>
                </a:lnTo>
                <a:lnTo>
                  <a:pt x="0" y="685800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0" name="Freeform 26">
            <a:extLst>
              <a:ext uri="{FF2B5EF4-FFF2-40B4-BE49-F238E27FC236}">
                <a16:creationId xmlns:a16="http://schemas.microsoft.com/office/drawing/2014/main" id="{58F1FB8D-1842-4A04-998D-6CF047AB27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420248" y="0"/>
            <a:ext cx="10771752" cy="6858000"/>
          </a:xfrm>
          <a:custGeom>
            <a:avLst/>
            <a:gdLst>
              <a:gd name="connsiteX0" fmla="*/ 0 w 10771752"/>
              <a:gd name="connsiteY0" fmla="*/ 0 h 6858000"/>
              <a:gd name="connsiteX1" fmla="*/ 7595598 w 10771752"/>
              <a:gd name="connsiteY1" fmla="*/ 0 h 6858000"/>
              <a:gd name="connsiteX2" fmla="*/ 10771752 w 10771752"/>
              <a:gd name="connsiteY2" fmla="*/ 6858000 h 6858000"/>
              <a:gd name="connsiteX3" fmla="*/ 0 w 1077175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771752" h="6858000">
                <a:moveTo>
                  <a:pt x="0" y="0"/>
                </a:moveTo>
                <a:lnTo>
                  <a:pt x="7595598" y="0"/>
                </a:lnTo>
                <a:lnTo>
                  <a:pt x="10771752" y="6858000"/>
                </a:lnTo>
                <a:lnTo>
                  <a:pt x="0" y="685800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8A0F7D10-8BAF-4FCF-A4E2-DF0FDD34C532}"/>
              </a:ext>
            </a:extLst>
          </p:cNvPr>
          <p:cNvSpPr>
            <a:spLocks noGrp="1"/>
          </p:cNvSpPr>
          <p:nvPr>
            <p:ph type="title"/>
          </p:nvPr>
        </p:nvSpPr>
        <p:spPr>
          <a:xfrm>
            <a:off x="4384039" y="365125"/>
            <a:ext cx="7164493" cy="1325563"/>
          </a:xfrm>
        </p:spPr>
        <p:txBody>
          <a:bodyPr>
            <a:normAutofit/>
          </a:bodyPr>
          <a:lstStyle/>
          <a:p>
            <a:pPr algn="ctr"/>
            <a:r>
              <a:rPr lang="en-US" sz="4000" b="1" i="1" dirty="0">
                <a:latin typeface="+mn-lt"/>
              </a:rPr>
              <a:t>Auto-</a:t>
            </a:r>
            <a:r>
              <a:rPr lang="en-US" sz="4000" b="1" i="1" dirty="0" err="1">
                <a:latin typeface="+mn-lt"/>
              </a:rPr>
              <a:t>Sklearn</a:t>
            </a:r>
            <a:endParaRPr lang="en-US" sz="4000" b="1" i="1" dirty="0">
              <a:latin typeface="+mn-lt"/>
            </a:endParaRPr>
          </a:p>
        </p:txBody>
      </p:sp>
      <p:pic>
        <p:nvPicPr>
          <p:cNvPr id="5" name="Picture 4">
            <a:extLst>
              <a:ext uri="{FF2B5EF4-FFF2-40B4-BE49-F238E27FC236}">
                <a16:creationId xmlns:a16="http://schemas.microsoft.com/office/drawing/2014/main" id="{0D55BB35-F66A-403D-92F2-D8A8801788A7}"/>
              </a:ext>
            </a:extLst>
          </p:cNvPr>
          <p:cNvPicPr>
            <a:picLocks noChangeAspect="1"/>
          </p:cNvPicPr>
          <p:nvPr/>
        </p:nvPicPr>
        <p:blipFill>
          <a:blip r:embed="rId2"/>
          <a:stretch>
            <a:fillRect/>
          </a:stretch>
        </p:blipFill>
        <p:spPr>
          <a:xfrm>
            <a:off x="480060" y="1545295"/>
            <a:ext cx="3425957" cy="3766929"/>
          </a:xfrm>
          <a:prstGeom prst="rect">
            <a:avLst/>
          </a:prstGeom>
        </p:spPr>
      </p:pic>
      <p:sp>
        <p:nvSpPr>
          <p:cNvPr id="3" name="Content Placeholder 2">
            <a:extLst>
              <a:ext uri="{FF2B5EF4-FFF2-40B4-BE49-F238E27FC236}">
                <a16:creationId xmlns:a16="http://schemas.microsoft.com/office/drawing/2014/main" id="{20B58994-A08F-4AE1-B973-634F067BCB81}"/>
              </a:ext>
            </a:extLst>
          </p:cNvPr>
          <p:cNvSpPr>
            <a:spLocks noGrp="1"/>
          </p:cNvSpPr>
          <p:nvPr>
            <p:ph idx="1"/>
          </p:nvPr>
        </p:nvSpPr>
        <p:spPr>
          <a:xfrm>
            <a:off x="4384040" y="1404730"/>
            <a:ext cx="7423648" cy="4784035"/>
          </a:xfrm>
        </p:spPr>
        <p:txBody>
          <a:bodyPr>
            <a:normAutofit lnSpcReduction="10000"/>
          </a:bodyPr>
          <a:lstStyle/>
          <a:p>
            <a:pPr algn="just"/>
            <a:r>
              <a:rPr lang="en-US" sz="2000" dirty="0">
                <a:latin typeface="Times New Roman" panose="02020603050405020304" pitchFamily="18" charset="0"/>
                <a:cs typeface="Times New Roman" panose="02020603050405020304" pitchFamily="18" charset="0"/>
              </a:rPr>
              <a:t>Auto-</a:t>
            </a:r>
            <a:r>
              <a:rPr lang="en-US" sz="2000" dirty="0" err="1">
                <a:latin typeface="Times New Roman" panose="02020603050405020304" pitchFamily="18" charset="0"/>
                <a:cs typeface="Times New Roman" panose="02020603050405020304" pitchFamily="18" charset="0"/>
              </a:rPr>
              <a:t>SKLearn</a:t>
            </a:r>
            <a:r>
              <a:rPr lang="en-US" sz="2000" dirty="0">
                <a:latin typeface="Times New Roman" panose="02020603050405020304" pitchFamily="18" charset="0"/>
                <a:cs typeface="Times New Roman" panose="02020603050405020304" pitchFamily="18" charset="0"/>
              </a:rPr>
              <a:t> automatically searches for the right machine learning algorithm for a new machine learning dataset and optimizes its parameters</a:t>
            </a:r>
          </a:p>
          <a:p>
            <a:pPr algn="just"/>
            <a:r>
              <a:rPr lang="en-US" sz="2000" dirty="0">
                <a:latin typeface="Times New Roman" panose="02020603050405020304" pitchFamily="18" charset="0"/>
                <a:cs typeface="Times New Roman" panose="02020603050405020304" pitchFamily="18" charset="0"/>
              </a:rPr>
              <a:t>It is an open source, implemented in python and built around the </a:t>
            </a:r>
            <a:r>
              <a:rPr lang="en-US" sz="2000" dirty="0" err="1">
                <a:latin typeface="Times New Roman" panose="02020603050405020304" pitchFamily="18" charset="0"/>
                <a:cs typeface="Times New Roman" panose="02020603050405020304" pitchFamily="18" charset="0"/>
              </a:rPr>
              <a:t>scikit</a:t>
            </a:r>
            <a:r>
              <a:rPr lang="en-US" sz="2000" dirty="0">
                <a:latin typeface="Times New Roman" panose="02020603050405020304" pitchFamily="18" charset="0"/>
                <a:cs typeface="Times New Roman" panose="02020603050405020304" pitchFamily="18" charset="0"/>
              </a:rPr>
              <a:t>-learn library</a:t>
            </a:r>
          </a:p>
          <a:p>
            <a:pPr algn="just"/>
            <a:r>
              <a:rPr lang="en-US" sz="2000" dirty="0">
                <a:latin typeface="Times New Roman" panose="02020603050405020304" pitchFamily="18" charset="0"/>
                <a:cs typeface="Times New Roman" panose="02020603050405020304" pitchFamily="18" charset="0"/>
              </a:rPr>
              <a:t>It contains a machine learning pipeline which takes care of missing values, categorical features, sparse and dense data, and rescaling the data</a:t>
            </a:r>
          </a:p>
          <a:p>
            <a:pPr algn="just"/>
            <a:r>
              <a:rPr lang="en-US" sz="2000" dirty="0">
                <a:latin typeface="Times New Roman" panose="02020603050405020304" pitchFamily="18" charset="0"/>
                <a:cs typeface="Times New Roman" panose="02020603050405020304" pitchFamily="18" charset="0"/>
              </a:rPr>
              <a:t>It is basically used for classification and regression dataset</a:t>
            </a:r>
          </a:p>
          <a:p>
            <a:pPr marL="0" indent="0" algn="just">
              <a:buNone/>
            </a:pPr>
            <a:r>
              <a:rPr lang="en-US" sz="2000" b="1" u="sng" dirty="0">
                <a:latin typeface="Times New Roman" panose="02020603050405020304" pitchFamily="18" charset="0"/>
                <a:cs typeface="Times New Roman" panose="02020603050405020304" pitchFamily="18" charset="0"/>
              </a:rPr>
              <a:t>Libraries required:</a:t>
            </a:r>
          </a:p>
          <a:p>
            <a:pPr lvl="0" algn="just"/>
            <a:r>
              <a:rPr lang="en-US" sz="2000" b="1" dirty="0">
                <a:latin typeface="Times New Roman" panose="02020603050405020304" pitchFamily="18" charset="0"/>
                <a:cs typeface="Times New Roman" panose="02020603050405020304" pitchFamily="18" charset="0"/>
              </a:rPr>
              <a:t>import </a:t>
            </a:r>
            <a:r>
              <a:rPr lang="en-US" sz="2000" b="1" dirty="0" err="1">
                <a:latin typeface="Times New Roman" panose="02020603050405020304" pitchFamily="18" charset="0"/>
                <a:cs typeface="Times New Roman" panose="02020603050405020304" pitchFamily="18" charset="0"/>
              </a:rPr>
              <a:t>autosklearn.classification</a:t>
            </a:r>
            <a:endParaRPr lang="en-US" sz="2000" dirty="0">
              <a:latin typeface="Times New Roman" panose="02020603050405020304" pitchFamily="18" charset="0"/>
              <a:cs typeface="Times New Roman" panose="02020603050405020304" pitchFamily="18" charset="0"/>
            </a:endParaRPr>
          </a:p>
          <a:p>
            <a:pPr lvl="0" algn="just"/>
            <a:r>
              <a:rPr lang="en-US" sz="2000" b="1" dirty="0">
                <a:latin typeface="Times New Roman" panose="02020603050405020304" pitchFamily="18" charset="0"/>
                <a:cs typeface="Times New Roman" panose="02020603050405020304" pitchFamily="18" charset="0"/>
              </a:rPr>
              <a:t>class = </a:t>
            </a:r>
            <a:r>
              <a:rPr lang="en-US" sz="2000" b="1" dirty="0" err="1">
                <a:latin typeface="Times New Roman" panose="02020603050405020304" pitchFamily="18" charset="0"/>
                <a:cs typeface="Times New Roman" panose="02020603050405020304" pitchFamily="18" charset="0"/>
              </a:rPr>
              <a:t>autosklearn.classification.AutoSklearnClassifier</a:t>
            </a:r>
            <a:r>
              <a:rPr lang="en-US" sz="2000" b="1" dirty="0">
                <a:latin typeface="Times New Roman" panose="02020603050405020304" pitchFamily="18" charset="0"/>
                <a:cs typeface="Times New Roman" panose="02020603050405020304" pitchFamily="18" charset="0"/>
              </a:rPr>
              <a:t>()</a:t>
            </a:r>
            <a:endParaRPr lang="en-US" sz="2000" dirty="0">
              <a:latin typeface="Times New Roman" panose="02020603050405020304" pitchFamily="18" charset="0"/>
              <a:cs typeface="Times New Roman" panose="02020603050405020304" pitchFamily="18" charset="0"/>
            </a:endParaRPr>
          </a:p>
          <a:p>
            <a:pPr lvl="0" algn="just"/>
            <a:r>
              <a:rPr lang="en-US" sz="2000" b="1" dirty="0" err="1">
                <a:latin typeface="Times New Roman" panose="02020603050405020304" pitchFamily="18" charset="0"/>
                <a:cs typeface="Times New Roman" panose="02020603050405020304" pitchFamily="18" charset="0"/>
              </a:rPr>
              <a:t>class.fit</a:t>
            </a:r>
            <a:r>
              <a:rPr lang="en-US" sz="2000" b="1" dirty="0">
                <a:latin typeface="Times New Roman" panose="02020603050405020304" pitchFamily="18" charset="0"/>
                <a:cs typeface="Times New Roman" panose="02020603050405020304" pitchFamily="18" charset="0"/>
              </a:rPr>
              <a:t>(</a:t>
            </a:r>
            <a:r>
              <a:rPr lang="en-US" sz="2000" b="1" dirty="0" err="1">
                <a:latin typeface="Times New Roman" panose="02020603050405020304" pitchFamily="18" charset="0"/>
                <a:cs typeface="Times New Roman" panose="02020603050405020304" pitchFamily="18" charset="0"/>
              </a:rPr>
              <a:t>X_train</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y_train</a:t>
            </a:r>
            <a:r>
              <a:rPr lang="en-US" sz="2000" b="1" dirty="0">
                <a:latin typeface="Times New Roman" panose="02020603050405020304" pitchFamily="18" charset="0"/>
                <a:cs typeface="Times New Roman" panose="02020603050405020304" pitchFamily="18" charset="0"/>
              </a:rPr>
              <a:t>)</a:t>
            </a:r>
            <a:endParaRPr lang="en-US" sz="2000" dirty="0">
              <a:latin typeface="Times New Roman" panose="02020603050405020304" pitchFamily="18" charset="0"/>
              <a:cs typeface="Times New Roman" panose="02020603050405020304" pitchFamily="18" charset="0"/>
            </a:endParaRPr>
          </a:p>
          <a:p>
            <a:pPr lvl="0" algn="just"/>
            <a:r>
              <a:rPr lang="en-US" sz="2000" b="1" dirty="0">
                <a:latin typeface="Times New Roman" panose="02020603050405020304" pitchFamily="18" charset="0"/>
                <a:cs typeface="Times New Roman" panose="02020603050405020304" pitchFamily="18" charset="0"/>
              </a:rPr>
              <a:t>prediction = </a:t>
            </a:r>
            <a:r>
              <a:rPr lang="en-US" sz="2000" b="1" dirty="0" err="1">
                <a:latin typeface="Times New Roman" panose="02020603050405020304" pitchFamily="18" charset="0"/>
                <a:cs typeface="Times New Roman" panose="02020603050405020304" pitchFamily="18" charset="0"/>
              </a:rPr>
              <a:t>class.predict</a:t>
            </a:r>
            <a:r>
              <a:rPr lang="en-US" sz="2000" b="1" dirty="0">
                <a:latin typeface="Times New Roman" panose="02020603050405020304" pitchFamily="18" charset="0"/>
                <a:cs typeface="Times New Roman" panose="02020603050405020304" pitchFamily="18" charset="0"/>
              </a:rPr>
              <a:t>(</a:t>
            </a:r>
            <a:r>
              <a:rPr lang="en-US" sz="2000" b="1" dirty="0" err="1">
                <a:latin typeface="Times New Roman" panose="02020603050405020304" pitchFamily="18" charset="0"/>
                <a:cs typeface="Times New Roman" panose="02020603050405020304" pitchFamily="18" charset="0"/>
              </a:rPr>
              <a:t>X_test</a:t>
            </a:r>
            <a:r>
              <a:rPr lang="en-US" sz="2000" b="1" dirty="0">
                <a:latin typeface="Times New Roman" panose="02020603050405020304" pitchFamily="18" charset="0"/>
                <a:cs typeface="Times New Roman" panose="02020603050405020304" pitchFamily="18" charset="0"/>
              </a:rPr>
              <a:t>)</a:t>
            </a:r>
            <a:endParaRPr lang="en-US" sz="2000" dirty="0">
              <a:latin typeface="Times New Roman" panose="02020603050405020304" pitchFamily="18" charset="0"/>
              <a:cs typeface="Times New Roman" panose="02020603050405020304" pitchFamily="18" charset="0"/>
            </a:endParaRPr>
          </a:p>
          <a:p>
            <a:endParaRPr lang="en-US" sz="1700" dirty="0"/>
          </a:p>
        </p:txBody>
      </p:sp>
    </p:spTree>
    <p:extLst>
      <p:ext uri="{BB962C8B-B14F-4D97-AF65-F5344CB8AC3E}">
        <p14:creationId xmlns:p14="http://schemas.microsoft.com/office/powerpoint/2010/main" val="731560073"/>
      </p:ext>
    </p:extLst>
  </p:cSld>
  <p:clrMapOvr>
    <a:overrideClrMapping bg1="dk1" tx1="lt1" bg2="dk2" tx2="lt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F27CF9D-28E8-44C7-AFD6-BAA6445BF4DB}"/>
              </a:ext>
            </a:extLst>
          </p:cNvPr>
          <p:cNvSpPr>
            <a:spLocks noGrp="1"/>
          </p:cNvSpPr>
          <p:nvPr>
            <p:ph idx="1"/>
          </p:nvPr>
        </p:nvSpPr>
        <p:spPr>
          <a:xfrm>
            <a:off x="533401" y="314878"/>
            <a:ext cx="10515600" cy="4351338"/>
          </a:xfrm>
        </p:spPr>
        <p:txBody>
          <a:bodyPr>
            <a:normAutofit fontScale="25000" lnSpcReduction="20000"/>
          </a:bodyPr>
          <a:lstStyle/>
          <a:p>
            <a:pPr>
              <a:lnSpc>
                <a:spcPct val="120000"/>
              </a:lnSpc>
              <a:buFont typeface="Wingdings" panose="05000000000000000000" pitchFamily="2" charset="2"/>
              <a:buChar char="Ø"/>
            </a:pPr>
            <a:r>
              <a:rPr lang="en-US" sz="8000" b="1" dirty="0">
                <a:latin typeface="Times New Roman" panose="02020603050405020304" pitchFamily="18" charset="0"/>
                <a:cs typeface="Times New Roman" panose="02020603050405020304" pitchFamily="18" charset="0"/>
              </a:rPr>
              <a:t> Creating training and test datasets</a:t>
            </a:r>
            <a:endParaRPr lang="en-US" sz="8000" dirty="0">
              <a:latin typeface="Times New Roman" panose="02020603050405020304" pitchFamily="18" charset="0"/>
              <a:cs typeface="Times New Roman" panose="02020603050405020304" pitchFamily="18" charset="0"/>
            </a:endParaRPr>
          </a:p>
          <a:p>
            <a:pPr>
              <a:lnSpc>
                <a:spcPct val="170000"/>
              </a:lnSpc>
            </a:pPr>
            <a:r>
              <a:rPr lang="en-US" sz="8000" dirty="0" err="1">
                <a:latin typeface="Times New Roman" panose="02020603050405020304" pitchFamily="18" charset="0"/>
                <a:cs typeface="Times New Roman" panose="02020603050405020304" pitchFamily="18" charset="0"/>
              </a:rPr>
              <a:t>X_train</a:t>
            </a:r>
            <a:r>
              <a:rPr lang="en-US" sz="8000" dirty="0">
                <a:latin typeface="Times New Roman" panose="02020603050405020304" pitchFamily="18" charset="0"/>
                <a:cs typeface="Times New Roman" panose="02020603050405020304" pitchFamily="18" charset="0"/>
              </a:rPr>
              <a:t>, </a:t>
            </a:r>
            <a:r>
              <a:rPr lang="en-US" sz="8000" dirty="0" err="1">
                <a:latin typeface="Times New Roman" panose="02020603050405020304" pitchFamily="18" charset="0"/>
                <a:cs typeface="Times New Roman" panose="02020603050405020304" pitchFamily="18" charset="0"/>
              </a:rPr>
              <a:t>X_test</a:t>
            </a:r>
            <a:r>
              <a:rPr lang="en-US" sz="8000" dirty="0">
                <a:latin typeface="Times New Roman" panose="02020603050405020304" pitchFamily="18" charset="0"/>
                <a:cs typeface="Times New Roman" panose="02020603050405020304" pitchFamily="18" charset="0"/>
              </a:rPr>
              <a:t>, </a:t>
            </a:r>
            <a:r>
              <a:rPr lang="en-US" sz="8000" dirty="0" err="1">
                <a:latin typeface="Times New Roman" panose="02020603050405020304" pitchFamily="18" charset="0"/>
                <a:cs typeface="Times New Roman" panose="02020603050405020304" pitchFamily="18" charset="0"/>
              </a:rPr>
              <a:t>y_train</a:t>
            </a:r>
            <a:r>
              <a:rPr lang="en-US" sz="8000" dirty="0">
                <a:latin typeface="Times New Roman" panose="02020603050405020304" pitchFamily="18" charset="0"/>
                <a:cs typeface="Times New Roman" panose="02020603050405020304" pitchFamily="18" charset="0"/>
              </a:rPr>
              <a:t>, </a:t>
            </a:r>
            <a:r>
              <a:rPr lang="en-US" sz="8000" dirty="0" err="1">
                <a:latin typeface="Times New Roman" panose="02020603050405020304" pitchFamily="18" charset="0"/>
                <a:cs typeface="Times New Roman" panose="02020603050405020304" pitchFamily="18" charset="0"/>
              </a:rPr>
              <a:t>y_test</a:t>
            </a:r>
            <a:r>
              <a:rPr lang="en-US" sz="8000" dirty="0">
                <a:latin typeface="Times New Roman" panose="02020603050405020304" pitchFamily="18" charset="0"/>
                <a:cs typeface="Times New Roman" panose="02020603050405020304" pitchFamily="18" charset="0"/>
              </a:rPr>
              <a:t> = </a:t>
            </a:r>
            <a:r>
              <a:rPr lang="en-US" sz="8000" dirty="0" err="1">
                <a:latin typeface="Times New Roman" panose="02020603050405020304" pitchFamily="18" charset="0"/>
                <a:cs typeface="Times New Roman" panose="02020603050405020304" pitchFamily="18" charset="0"/>
              </a:rPr>
              <a:t>sklearn.model_selection.train_test_split</a:t>
            </a:r>
            <a:r>
              <a:rPr lang="en-US" sz="8000" dirty="0">
                <a:latin typeface="Times New Roman" panose="02020603050405020304" pitchFamily="18" charset="0"/>
                <a:cs typeface="Times New Roman" panose="02020603050405020304" pitchFamily="18" charset="0"/>
              </a:rPr>
              <a:t>(</a:t>
            </a:r>
            <a:r>
              <a:rPr lang="en-US" sz="8000" dirty="0" err="1">
                <a:latin typeface="Times New Roman" panose="02020603050405020304" pitchFamily="18" charset="0"/>
                <a:cs typeface="Times New Roman" panose="02020603050405020304" pitchFamily="18" charset="0"/>
              </a:rPr>
              <a:t>fullData</a:t>
            </a:r>
            <a:r>
              <a:rPr lang="en-US" sz="8000" dirty="0">
                <a:latin typeface="Times New Roman" panose="02020603050405020304" pitchFamily="18" charset="0"/>
                <a:cs typeface="Times New Roman" panose="02020603050405020304" pitchFamily="18" charset="0"/>
              </a:rPr>
              <a:t>[features], </a:t>
            </a:r>
            <a:r>
              <a:rPr lang="en-US" sz="8000" dirty="0" err="1">
                <a:latin typeface="Times New Roman" panose="02020603050405020304" pitchFamily="18" charset="0"/>
                <a:cs typeface="Times New Roman" panose="02020603050405020304" pitchFamily="18" charset="0"/>
              </a:rPr>
              <a:t>fullData</a:t>
            </a:r>
            <a:r>
              <a:rPr lang="en-US" sz="8000" dirty="0">
                <a:latin typeface="Times New Roman" panose="02020603050405020304" pitchFamily="18" charset="0"/>
                <a:cs typeface="Times New Roman" panose="02020603050405020304" pitchFamily="18" charset="0"/>
              </a:rPr>
              <a:t>[</a:t>
            </a:r>
            <a:r>
              <a:rPr lang="en-US" sz="8000" dirty="0" err="1">
                <a:latin typeface="Times New Roman" panose="02020603050405020304" pitchFamily="18" charset="0"/>
                <a:cs typeface="Times New Roman" panose="02020603050405020304" pitchFamily="18" charset="0"/>
              </a:rPr>
              <a:t>target_col</a:t>
            </a:r>
            <a:r>
              <a:rPr lang="en-US" sz="8000" dirty="0">
                <a:latin typeface="Times New Roman" panose="02020603050405020304" pitchFamily="18" charset="0"/>
                <a:cs typeface="Times New Roman" panose="02020603050405020304" pitchFamily="18" charset="0"/>
              </a:rPr>
              <a:t>],</a:t>
            </a:r>
            <a:r>
              <a:rPr lang="en-US" sz="8000" dirty="0" err="1">
                <a:latin typeface="Times New Roman" panose="02020603050405020304" pitchFamily="18" charset="0"/>
                <a:cs typeface="Times New Roman" panose="02020603050405020304" pitchFamily="18" charset="0"/>
              </a:rPr>
              <a:t>test_size</a:t>
            </a:r>
            <a:r>
              <a:rPr lang="en-US" sz="8000" dirty="0">
                <a:latin typeface="Times New Roman" panose="02020603050405020304" pitchFamily="18" charset="0"/>
                <a:cs typeface="Times New Roman" panose="02020603050405020304" pitchFamily="18" charset="0"/>
              </a:rPr>
              <a:t>=0.20, </a:t>
            </a:r>
            <a:r>
              <a:rPr lang="en-US" sz="8000" dirty="0" err="1">
                <a:latin typeface="Times New Roman" panose="02020603050405020304" pitchFamily="18" charset="0"/>
                <a:cs typeface="Times New Roman" panose="02020603050405020304" pitchFamily="18" charset="0"/>
              </a:rPr>
              <a:t>random_state</a:t>
            </a:r>
            <a:r>
              <a:rPr lang="en-US" sz="8000" dirty="0">
                <a:latin typeface="Times New Roman" panose="02020603050405020304" pitchFamily="18" charset="0"/>
                <a:cs typeface="Times New Roman" panose="02020603050405020304" pitchFamily="18" charset="0"/>
              </a:rPr>
              <a:t>=42)</a:t>
            </a:r>
          </a:p>
          <a:p>
            <a:pPr marL="0" indent="0">
              <a:lnSpc>
                <a:spcPct val="120000"/>
              </a:lnSpc>
              <a:buNone/>
            </a:pPr>
            <a:r>
              <a:rPr lang="en-US" sz="8000" b="1" dirty="0">
                <a:latin typeface="Times New Roman" panose="02020603050405020304" pitchFamily="18" charset="0"/>
                <a:cs typeface="Times New Roman" panose="02020603050405020304" pitchFamily="18" charset="0"/>
              </a:rPr>
              <a:t> </a:t>
            </a:r>
            <a:endParaRPr lang="en-US" sz="8000" dirty="0">
              <a:latin typeface="Times New Roman" panose="02020603050405020304" pitchFamily="18" charset="0"/>
              <a:cs typeface="Times New Roman" panose="02020603050405020304" pitchFamily="18" charset="0"/>
            </a:endParaRPr>
          </a:p>
          <a:p>
            <a:pPr>
              <a:lnSpc>
                <a:spcPct val="120000"/>
              </a:lnSpc>
              <a:buFont typeface="Wingdings" panose="05000000000000000000" pitchFamily="2" charset="2"/>
              <a:buChar char="Ø"/>
            </a:pPr>
            <a:r>
              <a:rPr lang="en-US" sz="8000" b="1" dirty="0">
                <a:latin typeface="Times New Roman" panose="02020603050405020304" pitchFamily="18" charset="0"/>
                <a:cs typeface="Times New Roman" panose="02020603050405020304" pitchFamily="18" charset="0"/>
              </a:rPr>
              <a:t> Performing regression on the training dataset</a:t>
            </a:r>
            <a:endParaRPr lang="en-US" sz="8000" dirty="0">
              <a:latin typeface="Times New Roman" panose="02020603050405020304" pitchFamily="18" charset="0"/>
              <a:cs typeface="Times New Roman" panose="02020603050405020304" pitchFamily="18" charset="0"/>
            </a:endParaRPr>
          </a:p>
          <a:p>
            <a:pPr>
              <a:lnSpc>
                <a:spcPct val="120000"/>
              </a:lnSpc>
            </a:pPr>
            <a:r>
              <a:rPr lang="en-US" sz="8000" dirty="0" err="1">
                <a:latin typeface="Times New Roman" panose="02020603050405020304" pitchFamily="18" charset="0"/>
                <a:cs typeface="Times New Roman" panose="02020603050405020304" pitchFamily="18" charset="0"/>
              </a:rPr>
              <a:t>autoskml</a:t>
            </a:r>
            <a:r>
              <a:rPr lang="en-US" sz="8000" dirty="0">
                <a:latin typeface="Times New Roman" panose="02020603050405020304" pitchFamily="18" charset="0"/>
                <a:cs typeface="Times New Roman" panose="02020603050405020304" pitchFamily="18" charset="0"/>
              </a:rPr>
              <a:t> = </a:t>
            </a:r>
            <a:r>
              <a:rPr lang="en-US" sz="8000" dirty="0" err="1">
                <a:latin typeface="Times New Roman" panose="02020603050405020304" pitchFamily="18" charset="0"/>
                <a:cs typeface="Times New Roman" panose="02020603050405020304" pitchFamily="18" charset="0"/>
              </a:rPr>
              <a:t>autosklearn.regression.AutoSklearnRegressor</a:t>
            </a:r>
            <a:r>
              <a:rPr lang="en-US" sz="8000" dirty="0">
                <a:latin typeface="Times New Roman" panose="02020603050405020304" pitchFamily="18" charset="0"/>
                <a:cs typeface="Times New Roman" panose="02020603050405020304" pitchFamily="18" charset="0"/>
              </a:rPr>
              <a:t>()</a:t>
            </a:r>
          </a:p>
          <a:p>
            <a:pPr>
              <a:lnSpc>
                <a:spcPct val="120000"/>
              </a:lnSpc>
            </a:pPr>
            <a:r>
              <a:rPr lang="en-US" sz="8000" dirty="0" err="1">
                <a:latin typeface="Times New Roman" panose="02020603050405020304" pitchFamily="18" charset="0"/>
                <a:cs typeface="Times New Roman" panose="02020603050405020304" pitchFamily="18" charset="0"/>
              </a:rPr>
              <a:t>autoskml.fit</a:t>
            </a:r>
            <a:r>
              <a:rPr lang="en-US" sz="8000" dirty="0">
                <a:latin typeface="Times New Roman" panose="02020603050405020304" pitchFamily="18" charset="0"/>
                <a:cs typeface="Times New Roman" panose="02020603050405020304" pitchFamily="18" charset="0"/>
              </a:rPr>
              <a:t>(</a:t>
            </a:r>
            <a:r>
              <a:rPr lang="en-US" sz="8000" dirty="0" err="1">
                <a:latin typeface="Times New Roman" panose="02020603050405020304" pitchFamily="18" charset="0"/>
                <a:cs typeface="Times New Roman" panose="02020603050405020304" pitchFamily="18" charset="0"/>
              </a:rPr>
              <a:t>X_train</a:t>
            </a:r>
            <a:r>
              <a:rPr lang="en-US" sz="8000" dirty="0">
                <a:latin typeface="Times New Roman" panose="02020603050405020304" pitchFamily="18" charset="0"/>
                <a:cs typeface="Times New Roman" panose="02020603050405020304" pitchFamily="18" charset="0"/>
              </a:rPr>
              <a:t>, </a:t>
            </a:r>
            <a:r>
              <a:rPr lang="en-US" sz="8000" dirty="0" err="1">
                <a:latin typeface="Times New Roman" panose="02020603050405020304" pitchFamily="18" charset="0"/>
                <a:cs typeface="Times New Roman" panose="02020603050405020304" pitchFamily="18" charset="0"/>
              </a:rPr>
              <a:t>y_train</a:t>
            </a:r>
            <a:r>
              <a:rPr lang="en-US" sz="8000" dirty="0">
                <a:latin typeface="Times New Roman" panose="02020603050405020304" pitchFamily="18" charset="0"/>
                <a:cs typeface="Times New Roman" panose="02020603050405020304" pitchFamily="18" charset="0"/>
              </a:rPr>
              <a:t>)</a:t>
            </a:r>
          </a:p>
          <a:p>
            <a:pPr marL="0" indent="0">
              <a:lnSpc>
                <a:spcPct val="120000"/>
              </a:lnSpc>
              <a:buNone/>
            </a:pPr>
            <a:r>
              <a:rPr lang="en-US" sz="8000" dirty="0">
                <a:latin typeface="Times New Roman" panose="02020603050405020304" pitchFamily="18" charset="0"/>
                <a:cs typeface="Times New Roman" panose="02020603050405020304" pitchFamily="18" charset="0"/>
              </a:rPr>
              <a:t> </a:t>
            </a:r>
          </a:p>
          <a:p>
            <a:pPr lvl="0">
              <a:lnSpc>
                <a:spcPct val="120000"/>
              </a:lnSpc>
              <a:buFont typeface="Wingdings" panose="05000000000000000000" pitchFamily="2" charset="2"/>
              <a:buChar char="Ø"/>
            </a:pPr>
            <a:r>
              <a:rPr lang="en-US" sz="8000" b="1" dirty="0">
                <a:latin typeface="Times New Roman" panose="02020603050405020304" pitchFamily="18" charset="0"/>
                <a:cs typeface="Times New Roman" panose="02020603050405020304" pitchFamily="18" charset="0"/>
              </a:rPr>
              <a:t> The predict function calls the predict function of the underlying </a:t>
            </a:r>
            <a:r>
              <a:rPr lang="en-US" sz="8000" b="1" dirty="0" err="1">
                <a:latin typeface="Times New Roman" panose="02020603050405020304" pitchFamily="18" charset="0"/>
                <a:cs typeface="Times New Roman" panose="02020603050405020304" pitchFamily="18" charset="0"/>
              </a:rPr>
              <a:t>scikit</a:t>
            </a:r>
            <a:r>
              <a:rPr lang="en-US" sz="8000" b="1" dirty="0">
                <a:latin typeface="Times New Roman" panose="02020603050405020304" pitchFamily="18" charset="0"/>
                <a:cs typeface="Times New Roman" panose="02020603050405020304" pitchFamily="18" charset="0"/>
              </a:rPr>
              <a:t>-learn model and returns an array with the predictions</a:t>
            </a:r>
            <a:endParaRPr lang="en-US" sz="8000" dirty="0">
              <a:latin typeface="Times New Roman" panose="02020603050405020304" pitchFamily="18" charset="0"/>
              <a:cs typeface="Times New Roman" panose="02020603050405020304" pitchFamily="18" charset="0"/>
            </a:endParaRPr>
          </a:p>
          <a:p>
            <a:pPr>
              <a:lnSpc>
                <a:spcPct val="120000"/>
              </a:lnSpc>
            </a:pPr>
            <a:r>
              <a:rPr lang="en-US" sz="8000" dirty="0">
                <a:latin typeface="Times New Roman" panose="02020603050405020304" pitchFamily="18" charset="0"/>
                <a:cs typeface="Times New Roman" panose="02020603050405020304" pitchFamily="18" charset="0"/>
              </a:rPr>
              <a:t>prediction = </a:t>
            </a:r>
            <a:r>
              <a:rPr lang="en-US" sz="8000" dirty="0" err="1">
                <a:latin typeface="Times New Roman" panose="02020603050405020304" pitchFamily="18" charset="0"/>
                <a:cs typeface="Times New Roman" panose="02020603050405020304" pitchFamily="18" charset="0"/>
              </a:rPr>
              <a:t>autoskml.predict</a:t>
            </a:r>
            <a:r>
              <a:rPr lang="en-US" sz="8000" dirty="0">
                <a:latin typeface="Times New Roman" panose="02020603050405020304" pitchFamily="18" charset="0"/>
                <a:cs typeface="Times New Roman" panose="02020603050405020304" pitchFamily="18" charset="0"/>
              </a:rPr>
              <a:t>(</a:t>
            </a:r>
            <a:r>
              <a:rPr lang="en-US" sz="8000" dirty="0" err="1">
                <a:latin typeface="Times New Roman" panose="02020603050405020304" pitchFamily="18" charset="0"/>
                <a:cs typeface="Times New Roman" panose="02020603050405020304" pitchFamily="18" charset="0"/>
              </a:rPr>
              <a:t>X_test</a:t>
            </a:r>
            <a:r>
              <a:rPr lang="en-US" sz="8000" dirty="0">
                <a:latin typeface="Times New Roman" panose="02020603050405020304" pitchFamily="18" charset="0"/>
                <a:cs typeface="Times New Roman" panose="02020603050405020304" pitchFamily="18" charset="0"/>
              </a:rPr>
              <a:t>)</a:t>
            </a:r>
          </a:p>
          <a:p>
            <a:pPr>
              <a:lnSpc>
                <a:spcPct val="120000"/>
              </a:lnSpc>
            </a:pPr>
            <a:r>
              <a:rPr lang="en-US" sz="8000" dirty="0" err="1">
                <a:latin typeface="Times New Roman" panose="02020603050405020304" pitchFamily="18" charset="0"/>
                <a:cs typeface="Times New Roman" panose="02020603050405020304" pitchFamily="18" charset="0"/>
              </a:rPr>
              <a:t>autoskml.fit</a:t>
            </a:r>
            <a:r>
              <a:rPr lang="en-US" sz="8000" dirty="0">
                <a:latin typeface="Times New Roman" panose="02020603050405020304" pitchFamily="18" charset="0"/>
                <a:cs typeface="Times New Roman" panose="02020603050405020304" pitchFamily="18" charset="0"/>
              </a:rPr>
              <a:t>(</a:t>
            </a:r>
            <a:r>
              <a:rPr lang="en-US" sz="8000" dirty="0" err="1">
                <a:latin typeface="Times New Roman" panose="02020603050405020304" pitchFamily="18" charset="0"/>
                <a:cs typeface="Times New Roman" panose="02020603050405020304" pitchFamily="18" charset="0"/>
              </a:rPr>
              <a:t>X_train</a:t>
            </a:r>
            <a:r>
              <a:rPr lang="en-US" sz="8000" dirty="0">
                <a:latin typeface="Times New Roman" panose="02020603050405020304" pitchFamily="18" charset="0"/>
                <a:cs typeface="Times New Roman" panose="02020603050405020304" pitchFamily="18" charset="0"/>
              </a:rPr>
              <a:t>, </a:t>
            </a:r>
            <a:r>
              <a:rPr lang="en-US" sz="8000" dirty="0" err="1">
                <a:latin typeface="Times New Roman" panose="02020603050405020304" pitchFamily="18" charset="0"/>
                <a:cs typeface="Times New Roman" panose="02020603050405020304" pitchFamily="18" charset="0"/>
              </a:rPr>
              <a:t>y_train</a:t>
            </a:r>
            <a:r>
              <a:rPr lang="en-US" sz="8000" dirty="0">
                <a:latin typeface="Times New Roman" panose="02020603050405020304" pitchFamily="18" charset="0"/>
                <a:cs typeface="Times New Roman" panose="02020603050405020304" pitchFamily="18" charset="0"/>
              </a:rPr>
              <a:t>)</a:t>
            </a:r>
          </a:p>
          <a:p>
            <a:pPr>
              <a:lnSpc>
                <a:spcPct val="120000"/>
              </a:lnSpc>
            </a:pPr>
            <a:r>
              <a:rPr lang="en-US" sz="8000" dirty="0" err="1">
                <a:latin typeface="Times New Roman" panose="02020603050405020304" pitchFamily="18" charset="0"/>
                <a:cs typeface="Times New Roman" panose="02020603050405020304" pitchFamily="18" charset="0"/>
              </a:rPr>
              <a:t>y_hat_test</a:t>
            </a:r>
            <a:r>
              <a:rPr lang="en-US" sz="8000" dirty="0">
                <a:latin typeface="Times New Roman" panose="02020603050405020304" pitchFamily="18" charset="0"/>
                <a:cs typeface="Times New Roman" panose="02020603050405020304" pitchFamily="18" charset="0"/>
              </a:rPr>
              <a:t> = </a:t>
            </a:r>
            <a:r>
              <a:rPr lang="en-US" sz="8000" dirty="0" err="1">
                <a:latin typeface="Times New Roman" panose="02020603050405020304" pitchFamily="18" charset="0"/>
                <a:cs typeface="Times New Roman" panose="02020603050405020304" pitchFamily="18" charset="0"/>
              </a:rPr>
              <a:t>autoskml.predict</a:t>
            </a:r>
            <a:r>
              <a:rPr lang="en-US" sz="8000" dirty="0">
                <a:latin typeface="Times New Roman" panose="02020603050405020304" pitchFamily="18" charset="0"/>
                <a:cs typeface="Times New Roman" panose="02020603050405020304" pitchFamily="18" charset="0"/>
              </a:rPr>
              <a:t>(</a:t>
            </a:r>
            <a:r>
              <a:rPr lang="en-US" sz="8000" dirty="0" err="1">
                <a:latin typeface="Times New Roman" panose="02020603050405020304" pitchFamily="18" charset="0"/>
                <a:cs typeface="Times New Roman" panose="02020603050405020304" pitchFamily="18" charset="0"/>
              </a:rPr>
              <a:t>X_test</a:t>
            </a:r>
            <a:r>
              <a:rPr lang="en-US" sz="8000" dirty="0">
                <a:latin typeface="Times New Roman" panose="02020603050405020304" pitchFamily="18" charset="0"/>
                <a:cs typeface="Times New Roman" panose="02020603050405020304" pitchFamily="18" charset="0"/>
              </a:rPr>
              <a:t>)</a:t>
            </a:r>
          </a:p>
          <a:p>
            <a:pPr>
              <a:lnSpc>
                <a:spcPct val="120000"/>
              </a:lnSpc>
            </a:pPr>
            <a:r>
              <a:rPr lang="en-US" sz="8000" dirty="0" err="1">
                <a:latin typeface="Times New Roman" panose="02020603050405020304" pitchFamily="18" charset="0"/>
                <a:cs typeface="Times New Roman" panose="02020603050405020304" pitchFamily="18" charset="0"/>
              </a:rPr>
              <a:t>x_hat_train</a:t>
            </a:r>
            <a:r>
              <a:rPr lang="en-US" sz="8000" dirty="0">
                <a:latin typeface="Times New Roman" panose="02020603050405020304" pitchFamily="18" charset="0"/>
                <a:cs typeface="Times New Roman" panose="02020603050405020304" pitchFamily="18" charset="0"/>
              </a:rPr>
              <a:t> = </a:t>
            </a:r>
            <a:r>
              <a:rPr lang="en-US" sz="8000" dirty="0" err="1">
                <a:latin typeface="Times New Roman" panose="02020603050405020304" pitchFamily="18" charset="0"/>
                <a:cs typeface="Times New Roman" panose="02020603050405020304" pitchFamily="18" charset="0"/>
              </a:rPr>
              <a:t>autoskml.predict</a:t>
            </a:r>
            <a:r>
              <a:rPr lang="en-US" sz="8000" dirty="0">
                <a:latin typeface="Times New Roman" panose="02020603050405020304" pitchFamily="18" charset="0"/>
                <a:cs typeface="Times New Roman" panose="02020603050405020304" pitchFamily="18" charset="0"/>
              </a:rPr>
              <a:t>(</a:t>
            </a:r>
            <a:r>
              <a:rPr lang="en-US" sz="8000" dirty="0" err="1">
                <a:latin typeface="Times New Roman" panose="02020603050405020304" pitchFamily="18" charset="0"/>
                <a:cs typeface="Times New Roman" panose="02020603050405020304" pitchFamily="18" charset="0"/>
              </a:rPr>
              <a:t>X_train</a:t>
            </a:r>
            <a:r>
              <a:rPr lang="en-US" sz="8000" dirty="0">
                <a:latin typeface="Times New Roman" panose="02020603050405020304" pitchFamily="18" charset="0"/>
                <a:cs typeface="Times New Roman" panose="02020603050405020304" pitchFamily="18" charset="0"/>
              </a:rPr>
              <a:t>)</a:t>
            </a:r>
          </a:p>
          <a:p>
            <a:endParaRPr lang="en-US" dirty="0"/>
          </a:p>
        </p:txBody>
      </p:sp>
    </p:spTree>
    <p:extLst>
      <p:ext uri="{BB962C8B-B14F-4D97-AF65-F5344CB8AC3E}">
        <p14:creationId xmlns:p14="http://schemas.microsoft.com/office/powerpoint/2010/main" val="26259374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0" name="Rectangle 70">
            <a:extLst>
              <a:ext uri="{FF2B5EF4-FFF2-40B4-BE49-F238E27FC236}">
                <a16:creationId xmlns:a16="http://schemas.microsoft.com/office/drawing/2014/main" id="{56C20283-73E0-40EC-8AD8-057F581F64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reeform 28">
            <a:extLst>
              <a:ext uri="{FF2B5EF4-FFF2-40B4-BE49-F238E27FC236}">
                <a16:creationId xmlns:a16="http://schemas.microsoft.com/office/drawing/2014/main" id="{3FCC729B-E528-40C3-82D3-BA4375575E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960120" y="0"/>
            <a:ext cx="11218661" cy="6858000"/>
          </a:xfrm>
          <a:custGeom>
            <a:avLst/>
            <a:gdLst>
              <a:gd name="connsiteX0" fmla="*/ 0 w 11218661"/>
              <a:gd name="connsiteY0" fmla="*/ 0 h 6858000"/>
              <a:gd name="connsiteX1" fmla="*/ 8042507 w 11218661"/>
              <a:gd name="connsiteY1" fmla="*/ 0 h 6858000"/>
              <a:gd name="connsiteX2" fmla="*/ 11218661 w 11218661"/>
              <a:gd name="connsiteY2" fmla="*/ 6858000 h 6858000"/>
              <a:gd name="connsiteX3" fmla="*/ 0 w 1121866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218661" h="6858000">
                <a:moveTo>
                  <a:pt x="0" y="0"/>
                </a:moveTo>
                <a:lnTo>
                  <a:pt x="8042507" y="0"/>
                </a:lnTo>
                <a:lnTo>
                  <a:pt x="11218661" y="6858000"/>
                </a:lnTo>
                <a:lnTo>
                  <a:pt x="0" y="685800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5" name="Freeform 26">
            <a:extLst>
              <a:ext uri="{FF2B5EF4-FFF2-40B4-BE49-F238E27FC236}">
                <a16:creationId xmlns:a16="http://schemas.microsoft.com/office/drawing/2014/main" id="{58F1FB8D-1842-4A04-998D-6CF047AB27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420248" y="0"/>
            <a:ext cx="10771752" cy="6858000"/>
          </a:xfrm>
          <a:custGeom>
            <a:avLst/>
            <a:gdLst>
              <a:gd name="connsiteX0" fmla="*/ 0 w 10771752"/>
              <a:gd name="connsiteY0" fmla="*/ 0 h 6858000"/>
              <a:gd name="connsiteX1" fmla="*/ 7595598 w 10771752"/>
              <a:gd name="connsiteY1" fmla="*/ 0 h 6858000"/>
              <a:gd name="connsiteX2" fmla="*/ 10771752 w 10771752"/>
              <a:gd name="connsiteY2" fmla="*/ 6858000 h 6858000"/>
              <a:gd name="connsiteX3" fmla="*/ 0 w 1077175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771752" h="6858000">
                <a:moveTo>
                  <a:pt x="0" y="0"/>
                </a:moveTo>
                <a:lnTo>
                  <a:pt x="7595598" y="0"/>
                </a:lnTo>
                <a:lnTo>
                  <a:pt x="10771752" y="6858000"/>
                </a:lnTo>
                <a:lnTo>
                  <a:pt x="0" y="685800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28CABFBE-74E7-41F1-A91E-32062CB2F3CE}"/>
              </a:ext>
            </a:extLst>
          </p:cNvPr>
          <p:cNvSpPr>
            <a:spLocks noGrp="1"/>
          </p:cNvSpPr>
          <p:nvPr>
            <p:ph type="title"/>
          </p:nvPr>
        </p:nvSpPr>
        <p:spPr>
          <a:xfrm>
            <a:off x="4384039" y="365125"/>
            <a:ext cx="7164493" cy="1325563"/>
          </a:xfrm>
        </p:spPr>
        <p:txBody>
          <a:bodyPr>
            <a:normAutofit/>
          </a:bodyPr>
          <a:lstStyle/>
          <a:p>
            <a:pPr algn="ctr"/>
            <a:r>
              <a:rPr lang="en-US" sz="2800" b="1" i="1" dirty="0">
                <a:latin typeface="+mn-lt"/>
              </a:rPr>
              <a:t>H2O AI ( Hyper Parameter Optimization)</a:t>
            </a:r>
          </a:p>
        </p:txBody>
      </p:sp>
      <p:pic>
        <p:nvPicPr>
          <p:cNvPr id="4098" name="Picture 2" descr="Interview: Arno Candel, H2O.ai on the Basics of Deep Learning to ...">
            <a:extLst>
              <a:ext uri="{FF2B5EF4-FFF2-40B4-BE49-F238E27FC236}">
                <a16:creationId xmlns:a16="http://schemas.microsoft.com/office/drawing/2014/main" id="{913E8ACB-31EE-4EF3-92FD-CF4A8D539E3E}"/>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80060" y="2144026"/>
            <a:ext cx="3425957" cy="2569467"/>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6A9F1C57-F7D2-4300-B732-072A313B8419}"/>
              </a:ext>
            </a:extLst>
          </p:cNvPr>
          <p:cNvSpPr>
            <a:spLocks noGrp="1"/>
          </p:cNvSpPr>
          <p:nvPr>
            <p:ph idx="1"/>
          </p:nvPr>
        </p:nvSpPr>
        <p:spPr>
          <a:xfrm>
            <a:off x="4366145" y="1519019"/>
            <a:ext cx="7507803" cy="4973856"/>
          </a:xfrm>
        </p:spPr>
        <p:txBody>
          <a:bodyPr>
            <a:normAutofit/>
          </a:bodyPr>
          <a:lstStyle/>
          <a:p>
            <a:pPr algn="just"/>
            <a:r>
              <a:rPr lang="en-US" sz="1900" dirty="0">
                <a:latin typeface="Times New Roman" panose="02020603050405020304" pitchFamily="18" charset="0"/>
                <a:cs typeface="Times New Roman" panose="02020603050405020304" pitchFamily="18" charset="0"/>
              </a:rPr>
              <a:t>The H2O Python Module is a tool for rapidly turning over models, doing data munging, and building applications in a fast, scalable environment without any of the mental anguish about parallelism and distribution of work</a:t>
            </a:r>
          </a:p>
          <a:p>
            <a:pPr algn="just"/>
            <a:r>
              <a:rPr lang="en-US" sz="1900" dirty="0">
                <a:latin typeface="Times New Roman" panose="02020603050405020304" pitchFamily="18" charset="0"/>
                <a:cs typeface="Times New Roman" panose="02020603050405020304" pitchFamily="18" charset="0"/>
              </a:rPr>
              <a:t>In random forests, a random subset of candidate features is used to determine the most discriminative thresholds that are picked as the splitting rule. In extremely randomized trees (XRT), randomness goes one step further in the way that splits are computed</a:t>
            </a:r>
          </a:p>
          <a:p>
            <a:pPr algn="just"/>
            <a:r>
              <a:rPr lang="en-US" sz="1900" dirty="0">
                <a:latin typeface="Times New Roman" panose="02020603050405020304" pitchFamily="18" charset="0"/>
                <a:cs typeface="Times New Roman" panose="02020603050405020304" pitchFamily="18" charset="0"/>
              </a:rPr>
              <a:t>H2O supports extremely randomized trees (XRT) via </a:t>
            </a:r>
            <a:r>
              <a:rPr lang="en-US" sz="1900" dirty="0" err="1">
                <a:latin typeface="Times New Roman" panose="02020603050405020304" pitchFamily="18" charset="0"/>
                <a:cs typeface="Times New Roman" panose="02020603050405020304" pitchFamily="18" charset="0"/>
              </a:rPr>
              <a:t>histogram_type</a:t>
            </a:r>
            <a:r>
              <a:rPr lang="en-US" sz="1900" dirty="0">
                <a:latin typeface="Times New Roman" panose="02020603050405020304" pitchFamily="18" charset="0"/>
                <a:cs typeface="Times New Roman" panose="02020603050405020304" pitchFamily="18" charset="0"/>
              </a:rPr>
              <a:t>="Random"</a:t>
            </a:r>
          </a:p>
          <a:p>
            <a:pPr algn="just"/>
            <a:r>
              <a:rPr lang="en-US" sz="1900" dirty="0">
                <a:latin typeface="Times New Roman" panose="02020603050405020304" pitchFamily="18" charset="0"/>
                <a:cs typeface="Times New Roman" panose="02020603050405020304" pitchFamily="18" charset="0"/>
              </a:rPr>
              <a:t>When this is specified, the algorithm will sample N-1 points from min…max and use the sorted list of those to find the best split. The cut points are random rather than uniform</a:t>
            </a:r>
          </a:p>
          <a:p>
            <a:pPr marL="0" indent="0">
              <a:buNone/>
            </a:pPr>
            <a:endParaRPr lang="en-US" sz="1900" dirty="0"/>
          </a:p>
        </p:txBody>
      </p:sp>
    </p:spTree>
    <p:extLst>
      <p:ext uri="{BB962C8B-B14F-4D97-AF65-F5344CB8AC3E}">
        <p14:creationId xmlns:p14="http://schemas.microsoft.com/office/powerpoint/2010/main" val="1522430708"/>
      </p:ext>
    </p:extLst>
  </p:cSld>
  <p:clrMapOvr>
    <a:overrideClrMapping bg1="dk1" tx1="lt1" bg2="dk2" tx2="lt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DC25D83-D026-46FE-AFDC-8B69BC162D24}"/>
              </a:ext>
            </a:extLst>
          </p:cNvPr>
          <p:cNvSpPr>
            <a:spLocks noGrp="1"/>
          </p:cNvSpPr>
          <p:nvPr>
            <p:ph idx="1"/>
          </p:nvPr>
        </p:nvSpPr>
        <p:spPr>
          <a:xfrm>
            <a:off x="559903" y="298175"/>
            <a:ext cx="11221279" cy="6125679"/>
          </a:xfrm>
        </p:spPr>
        <p:txBody>
          <a:bodyPr>
            <a:normAutofit fontScale="25000" lnSpcReduction="20000"/>
          </a:bodyPr>
          <a:lstStyle/>
          <a:p>
            <a:pPr marL="0" indent="0" algn="just">
              <a:lnSpc>
                <a:spcPct val="120000"/>
              </a:lnSpc>
              <a:buNone/>
            </a:pPr>
            <a:r>
              <a:rPr lang="en-US" sz="6400" b="1" dirty="0" err="1">
                <a:latin typeface="Times New Roman" panose="02020603050405020304" pitchFamily="18" charset="0"/>
                <a:cs typeface="Times New Roman" panose="02020603050405020304" pitchFamily="18" charset="0"/>
              </a:rPr>
              <a:t>Hypertuning</a:t>
            </a:r>
            <a:r>
              <a:rPr lang="en-US" sz="6400" b="1" dirty="0">
                <a:latin typeface="Times New Roman" panose="02020603050405020304" pitchFamily="18" charset="0"/>
                <a:cs typeface="Times New Roman" panose="02020603050405020304" pitchFamily="18" charset="0"/>
              </a:rPr>
              <a:t>:</a:t>
            </a:r>
            <a:r>
              <a:rPr lang="en-US" sz="6400" dirty="0">
                <a:latin typeface="Times New Roman" panose="02020603050405020304" pitchFamily="18" charset="0"/>
                <a:cs typeface="Times New Roman" panose="02020603050405020304" pitchFamily="18" charset="0"/>
              </a:rPr>
              <a:t> A model hyperparameter is a configuration that is external to the model and whose value cannot be estimated from data. They are often used in processes to help estimate model parameters. They are often tuned for a given predictive modeling problem.</a:t>
            </a:r>
          </a:p>
          <a:p>
            <a:pPr lvl="0" algn="just">
              <a:lnSpc>
                <a:spcPct val="120000"/>
              </a:lnSpc>
              <a:buFont typeface="Wingdings" panose="05000000000000000000" pitchFamily="2" charset="2"/>
              <a:buChar char="Ø"/>
            </a:pPr>
            <a:r>
              <a:rPr lang="en-US" sz="6400" b="1" dirty="0">
                <a:latin typeface="Times New Roman" panose="02020603050405020304" pitchFamily="18" charset="0"/>
                <a:cs typeface="Times New Roman" panose="02020603050405020304" pitchFamily="18" charset="0"/>
              </a:rPr>
              <a:t>Libraries and Packages to be imported</a:t>
            </a:r>
            <a:endParaRPr lang="en-US" sz="6400" dirty="0">
              <a:latin typeface="Times New Roman" panose="02020603050405020304" pitchFamily="18" charset="0"/>
              <a:cs typeface="Times New Roman" panose="02020603050405020304" pitchFamily="18" charset="0"/>
            </a:endParaRPr>
          </a:p>
          <a:p>
            <a:pPr algn="just">
              <a:lnSpc>
                <a:spcPct val="120000"/>
              </a:lnSpc>
            </a:pPr>
            <a:r>
              <a:rPr lang="en-US" sz="6400" dirty="0">
                <a:latin typeface="Times New Roman" panose="02020603050405020304" pitchFamily="18" charset="0"/>
                <a:cs typeface="Times New Roman" panose="02020603050405020304" pitchFamily="18" charset="0"/>
              </a:rPr>
              <a:t>import sys</a:t>
            </a:r>
          </a:p>
          <a:p>
            <a:pPr algn="just">
              <a:lnSpc>
                <a:spcPct val="120000"/>
              </a:lnSpc>
            </a:pPr>
            <a:r>
              <a:rPr lang="en-US" sz="6400" dirty="0">
                <a:latin typeface="Times New Roman" panose="02020603050405020304" pitchFamily="18" charset="0"/>
                <a:cs typeface="Times New Roman" panose="02020603050405020304" pitchFamily="18" charset="0"/>
              </a:rPr>
              <a:t>import h2o</a:t>
            </a:r>
          </a:p>
          <a:p>
            <a:pPr algn="just">
              <a:lnSpc>
                <a:spcPct val="120000"/>
              </a:lnSpc>
            </a:pPr>
            <a:r>
              <a:rPr lang="en-US" sz="6400" dirty="0">
                <a:latin typeface="Times New Roman" panose="02020603050405020304" pitchFamily="18" charset="0"/>
                <a:cs typeface="Times New Roman" panose="02020603050405020304" pitchFamily="18" charset="0"/>
              </a:rPr>
              <a:t>from h2o.estimators.random_forest import H2ORandomForestEstimator</a:t>
            </a:r>
          </a:p>
          <a:p>
            <a:pPr algn="just">
              <a:lnSpc>
                <a:spcPct val="120000"/>
              </a:lnSpc>
            </a:pPr>
            <a:r>
              <a:rPr lang="en-US" sz="6400" dirty="0">
                <a:latin typeface="Times New Roman" panose="02020603050405020304" pitchFamily="18" charset="0"/>
                <a:cs typeface="Times New Roman" panose="02020603050405020304" pitchFamily="18" charset="0"/>
              </a:rPr>
              <a:t>from h2o.estimators.glm import H2OGeneralizedLinearEstimator</a:t>
            </a:r>
          </a:p>
          <a:p>
            <a:pPr algn="just">
              <a:lnSpc>
                <a:spcPct val="120000"/>
              </a:lnSpc>
            </a:pPr>
            <a:r>
              <a:rPr lang="en-US" sz="6400" dirty="0">
                <a:latin typeface="Times New Roman" panose="02020603050405020304" pitchFamily="18" charset="0"/>
                <a:cs typeface="Times New Roman" panose="02020603050405020304" pitchFamily="18" charset="0"/>
              </a:rPr>
              <a:t>from h2o.grid.grid_search import H2OGridSearch</a:t>
            </a:r>
          </a:p>
          <a:p>
            <a:pPr algn="just">
              <a:lnSpc>
                <a:spcPct val="120000"/>
              </a:lnSpc>
            </a:pPr>
            <a:r>
              <a:rPr lang="en-US" sz="6400" dirty="0">
                <a:latin typeface="Times New Roman" panose="02020603050405020304" pitchFamily="18" charset="0"/>
                <a:cs typeface="Times New Roman" panose="02020603050405020304" pitchFamily="18" charset="0"/>
              </a:rPr>
              <a:t>from h2o.estimators.deeplearning import H2ODeepLearningEstimator</a:t>
            </a:r>
          </a:p>
          <a:p>
            <a:pPr algn="just">
              <a:lnSpc>
                <a:spcPct val="120000"/>
              </a:lnSpc>
              <a:buFont typeface="Wingdings" panose="05000000000000000000" pitchFamily="2" charset="2"/>
              <a:buChar char="Ø"/>
            </a:pPr>
            <a:r>
              <a:rPr lang="en-US" sz="6400" b="1" dirty="0">
                <a:latin typeface="Times New Roman" panose="02020603050405020304" pitchFamily="18" charset="0"/>
                <a:cs typeface="Times New Roman" panose="02020603050405020304" pitchFamily="18" charset="0"/>
              </a:rPr>
              <a:t>Import and start H2O on same machine as running python process</a:t>
            </a:r>
            <a:endParaRPr lang="en-US" sz="6400" dirty="0">
              <a:latin typeface="Times New Roman" panose="02020603050405020304" pitchFamily="18" charset="0"/>
              <a:cs typeface="Times New Roman" panose="02020603050405020304" pitchFamily="18" charset="0"/>
            </a:endParaRPr>
          </a:p>
          <a:p>
            <a:pPr algn="just">
              <a:lnSpc>
                <a:spcPct val="120000"/>
              </a:lnSpc>
            </a:pPr>
            <a:r>
              <a:rPr lang="en-US" sz="6400" dirty="0">
                <a:latin typeface="Times New Roman" panose="02020603050405020304" pitchFamily="18" charset="0"/>
                <a:cs typeface="Times New Roman" panose="02020603050405020304" pitchFamily="18" charset="0"/>
              </a:rPr>
              <a:t>import h2o </a:t>
            </a:r>
          </a:p>
          <a:p>
            <a:pPr algn="just">
              <a:lnSpc>
                <a:spcPct val="120000"/>
              </a:lnSpc>
            </a:pPr>
            <a:r>
              <a:rPr lang="en-US" sz="6400" dirty="0">
                <a:latin typeface="Times New Roman" panose="02020603050405020304" pitchFamily="18" charset="0"/>
                <a:cs typeface="Times New Roman" panose="02020603050405020304" pitchFamily="18" charset="0"/>
              </a:rPr>
              <a:t>h2o.init() </a:t>
            </a:r>
          </a:p>
          <a:p>
            <a:pPr algn="just">
              <a:lnSpc>
                <a:spcPct val="120000"/>
              </a:lnSpc>
              <a:buFont typeface="Wingdings" panose="05000000000000000000" pitchFamily="2" charset="2"/>
              <a:buChar char="Ø"/>
            </a:pPr>
            <a:r>
              <a:rPr lang="en-US" sz="6400" b="1" dirty="0">
                <a:latin typeface="Times New Roman" panose="02020603050405020304" pitchFamily="18" charset="0"/>
                <a:cs typeface="Times New Roman" panose="02020603050405020304" pitchFamily="18" charset="0"/>
              </a:rPr>
              <a:t>Calculate MAPE (Mean absolute percentage error) value</a:t>
            </a:r>
            <a:endParaRPr lang="en-US" sz="6400" dirty="0">
              <a:latin typeface="Times New Roman" panose="02020603050405020304" pitchFamily="18" charset="0"/>
              <a:cs typeface="Times New Roman" panose="02020603050405020304" pitchFamily="18" charset="0"/>
            </a:endParaRPr>
          </a:p>
          <a:p>
            <a:pPr algn="just">
              <a:lnSpc>
                <a:spcPct val="120000"/>
              </a:lnSpc>
            </a:pPr>
            <a:r>
              <a:rPr lang="en-US" sz="6400" dirty="0">
                <a:latin typeface="Times New Roman" panose="02020603050405020304" pitchFamily="18" charset="0"/>
                <a:cs typeface="Times New Roman" panose="02020603050405020304" pitchFamily="18" charset="0"/>
              </a:rPr>
              <a:t>The mean absolute percentage error (MAPE) is a statistical measure of how accurate a forecast system is. It measures this accuracy as a percentage and can be calculated as the average absolute percent error for each time period minus actual values divided by actual values. Where At is the actual value and Ft is the forecast value, this is given by:</a:t>
            </a:r>
          </a:p>
          <a:p>
            <a:endParaRPr lang="en-US" dirty="0"/>
          </a:p>
          <a:p>
            <a:pPr marL="0" indent="0">
              <a:buNone/>
            </a:pPr>
            <a:endParaRPr lang="en-US" dirty="0"/>
          </a:p>
          <a:p>
            <a:pPr marL="0" indent="0">
              <a:buNone/>
            </a:pPr>
            <a:endParaRPr lang="en-US" dirty="0"/>
          </a:p>
        </p:txBody>
      </p:sp>
      <p:pic>
        <p:nvPicPr>
          <p:cNvPr id="16" name="image5.jpg">
            <a:extLst>
              <a:ext uri="{FF2B5EF4-FFF2-40B4-BE49-F238E27FC236}">
                <a16:creationId xmlns:a16="http://schemas.microsoft.com/office/drawing/2014/main" id="{A11FF988-70B5-4E44-B3A1-7F59C240534B}"/>
              </a:ext>
            </a:extLst>
          </p:cNvPr>
          <p:cNvPicPr/>
          <p:nvPr/>
        </p:nvPicPr>
        <p:blipFill>
          <a:blip r:embed="rId2"/>
          <a:srcRect/>
          <a:stretch>
            <a:fillRect/>
          </a:stretch>
        </p:blipFill>
        <p:spPr>
          <a:xfrm>
            <a:off x="4041914" y="5856906"/>
            <a:ext cx="2703443" cy="875197"/>
          </a:xfrm>
          <a:prstGeom prst="rect">
            <a:avLst/>
          </a:prstGeom>
          <a:ln/>
        </p:spPr>
      </p:pic>
    </p:spTree>
    <p:extLst>
      <p:ext uri="{BB962C8B-B14F-4D97-AF65-F5344CB8AC3E}">
        <p14:creationId xmlns:p14="http://schemas.microsoft.com/office/powerpoint/2010/main" val="32718711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8" name="Rectangle 70">
            <a:extLst>
              <a:ext uri="{FF2B5EF4-FFF2-40B4-BE49-F238E27FC236}">
                <a16:creationId xmlns:a16="http://schemas.microsoft.com/office/drawing/2014/main" id="{56C20283-73E0-40EC-8AD8-057F581F64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reeform 28">
            <a:extLst>
              <a:ext uri="{FF2B5EF4-FFF2-40B4-BE49-F238E27FC236}">
                <a16:creationId xmlns:a16="http://schemas.microsoft.com/office/drawing/2014/main" id="{3FCC729B-E528-40C3-82D3-BA4375575E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960120" y="0"/>
            <a:ext cx="11218661" cy="6858000"/>
          </a:xfrm>
          <a:custGeom>
            <a:avLst/>
            <a:gdLst>
              <a:gd name="connsiteX0" fmla="*/ 0 w 11218661"/>
              <a:gd name="connsiteY0" fmla="*/ 0 h 6858000"/>
              <a:gd name="connsiteX1" fmla="*/ 8042507 w 11218661"/>
              <a:gd name="connsiteY1" fmla="*/ 0 h 6858000"/>
              <a:gd name="connsiteX2" fmla="*/ 11218661 w 11218661"/>
              <a:gd name="connsiteY2" fmla="*/ 6858000 h 6858000"/>
              <a:gd name="connsiteX3" fmla="*/ 0 w 1121866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218661" h="6858000">
                <a:moveTo>
                  <a:pt x="0" y="0"/>
                </a:moveTo>
                <a:lnTo>
                  <a:pt x="8042507" y="0"/>
                </a:lnTo>
                <a:lnTo>
                  <a:pt x="11218661" y="6858000"/>
                </a:lnTo>
                <a:lnTo>
                  <a:pt x="0" y="685800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5" name="Freeform 26">
            <a:extLst>
              <a:ext uri="{FF2B5EF4-FFF2-40B4-BE49-F238E27FC236}">
                <a16:creationId xmlns:a16="http://schemas.microsoft.com/office/drawing/2014/main" id="{58F1FB8D-1842-4A04-998D-6CF047AB27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420248" y="0"/>
            <a:ext cx="10771752" cy="6858000"/>
          </a:xfrm>
          <a:custGeom>
            <a:avLst/>
            <a:gdLst>
              <a:gd name="connsiteX0" fmla="*/ 0 w 10771752"/>
              <a:gd name="connsiteY0" fmla="*/ 0 h 6858000"/>
              <a:gd name="connsiteX1" fmla="*/ 7595598 w 10771752"/>
              <a:gd name="connsiteY1" fmla="*/ 0 h 6858000"/>
              <a:gd name="connsiteX2" fmla="*/ 10771752 w 10771752"/>
              <a:gd name="connsiteY2" fmla="*/ 6858000 h 6858000"/>
              <a:gd name="connsiteX3" fmla="*/ 0 w 1077175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771752" h="6858000">
                <a:moveTo>
                  <a:pt x="0" y="0"/>
                </a:moveTo>
                <a:lnTo>
                  <a:pt x="7595598" y="0"/>
                </a:lnTo>
                <a:lnTo>
                  <a:pt x="10771752" y="6858000"/>
                </a:lnTo>
                <a:lnTo>
                  <a:pt x="0" y="685800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5A54F8FB-F43F-4BF1-92EA-DB1B1F760021}"/>
              </a:ext>
            </a:extLst>
          </p:cNvPr>
          <p:cNvSpPr>
            <a:spLocks noGrp="1"/>
          </p:cNvSpPr>
          <p:nvPr>
            <p:ph type="title"/>
          </p:nvPr>
        </p:nvSpPr>
        <p:spPr>
          <a:xfrm>
            <a:off x="4362669" y="316523"/>
            <a:ext cx="7164493" cy="1325563"/>
          </a:xfrm>
        </p:spPr>
        <p:txBody>
          <a:bodyPr>
            <a:normAutofit/>
          </a:bodyPr>
          <a:lstStyle/>
          <a:p>
            <a:pPr algn="ctr"/>
            <a:r>
              <a:rPr lang="en-US" sz="3200" b="1" i="1" dirty="0">
                <a:latin typeface="+mn-lt"/>
              </a:rPr>
              <a:t>Linear Regression</a:t>
            </a:r>
            <a:br>
              <a:rPr lang="en-US" dirty="0"/>
            </a:br>
            <a:endParaRPr lang="en-US" dirty="0"/>
          </a:p>
        </p:txBody>
      </p:sp>
      <p:pic>
        <p:nvPicPr>
          <p:cNvPr id="6146" name="Picture 2" descr="Linear Regression using Python - Towards Data Science">
            <a:extLst>
              <a:ext uri="{FF2B5EF4-FFF2-40B4-BE49-F238E27FC236}">
                <a16:creationId xmlns:a16="http://schemas.microsoft.com/office/drawing/2014/main" id="{BC3613F3-5293-4024-8FAE-A5D6BBDE1118}"/>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80060" y="2144026"/>
            <a:ext cx="3425957" cy="2569467"/>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8ED48025-1477-44C7-B657-98C18D939DF3}"/>
              </a:ext>
            </a:extLst>
          </p:cNvPr>
          <p:cNvSpPr>
            <a:spLocks noGrp="1"/>
          </p:cNvSpPr>
          <p:nvPr>
            <p:ph idx="1"/>
          </p:nvPr>
        </p:nvSpPr>
        <p:spPr>
          <a:xfrm>
            <a:off x="4366145" y="1085321"/>
            <a:ext cx="7621145" cy="5143201"/>
          </a:xfrm>
        </p:spPr>
        <p:txBody>
          <a:bodyPr>
            <a:normAutofit/>
          </a:bodyPr>
          <a:lstStyle/>
          <a:p>
            <a:pPr algn="just"/>
            <a:r>
              <a:rPr lang="en-US" sz="2000" dirty="0">
                <a:latin typeface="Times New Roman" panose="02020603050405020304" pitchFamily="18" charset="0"/>
                <a:cs typeface="Times New Roman" panose="02020603050405020304" pitchFamily="18" charset="0"/>
              </a:rPr>
              <a:t>Linear regression is a statistical approach for modelling the relationship between a dependent variable with a given set of independent variables</a:t>
            </a:r>
          </a:p>
          <a:p>
            <a:pPr algn="just"/>
            <a:r>
              <a:rPr lang="en-US" sz="2000" dirty="0">
                <a:latin typeface="Times New Roman" panose="02020603050405020304" pitchFamily="18" charset="0"/>
                <a:cs typeface="Times New Roman" panose="02020603050405020304" pitchFamily="18" charset="0"/>
              </a:rPr>
              <a:t>Linear regression technique finds out a linear relationship between x (input) and y (output). It is used to predict a quantitative response Y from the predictor variable X. It is made with an assumption that there's a linear relationship between X and Y</a:t>
            </a:r>
            <a:endParaRPr lang="en-US" sz="2000" b="0" dirty="0">
              <a:effectLst/>
              <a:latin typeface="Times New Roman" panose="02020603050405020304" pitchFamily="18" charset="0"/>
              <a:cs typeface="Times New Roman" panose="02020603050405020304" pitchFamily="18" charset="0"/>
            </a:endParaRPr>
          </a:p>
          <a:p>
            <a:pPr marL="0" indent="0" algn="just">
              <a:buNone/>
            </a:pPr>
            <a:r>
              <a:rPr lang="en-US" sz="2000" dirty="0">
                <a:latin typeface="Times New Roman" panose="02020603050405020304" pitchFamily="18" charset="0"/>
                <a:cs typeface="Times New Roman" panose="02020603050405020304" pitchFamily="18" charset="0"/>
              </a:rPr>
              <a:t>The equation of the above line is :</a:t>
            </a:r>
            <a:endParaRPr lang="en-US" sz="2000" b="0" dirty="0">
              <a:effectLst/>
              <a:latin typeface="Times New Roman" panose="02020603050405020304" pitchFamily="18" charset="0"/>
              <a:cs typeface="Times New Roman" panose="02020603050405020304" pitchFamily="18" charset="0"/>
            </a:endParaRPr>
          </a:p>
          <a:p>
            <a:pPr marL="0" indent="0" algn="just">
              <a:buNone/>
            </a:pPr>
            <a:r>
              <a:rPr lang="en-US" sz="2000" dirty="0">
                <a:latin typeface="Times New Roman" panose="02020603050405020304" pitchFamily="18" charset="0"/>
                <a:cs typeface="Times New Roman" panose="02020603050405020304" pitchFamily="18" charset="0"/>
              </a:rPr>
              <a:t>Y= mx + b</a:t>
            </a:r>
          </a:p>
          <a:p>
            <a:pPr marL="0" indent="0" algn="just">
              <a:buNone/>
            </a:pPr>
            <a:r>
              <a:rPr lang="en-US" sz="2000" dirty="0">
                <a:latin typeface="Times New Roman" panose="02020603050405020304" pitchFamily="18" charset="0"/>
                <a:cs typeface="Times New Roman" panose="02020603050405020304" pitchFamily="18" charset="0"/>
              </a:rPr>
              <a:t>Where b is the intercept and m is the slope of the line</a:t>
            </a:r>
          </a:p>
          <a:p>
            <a:pPr algn="just"/>
            <a:r>
              <a:rPr lang="en-US" sz="2000" dirty="0">
                <a:latin typeface="Times New Roman" panose="02020603050405020304" pitchFamily="18" charset="0"/>
                <a:cs typeface="Times New Roman" panose="02020603050405020304" pitchFamily="18" charset="0"/>
              </a:rPr>
              <a:t>Linear regression algorithm gives us the most optimal value for the intercept and the slope (in two dimensions)</a:t>
            </a:r>
          </a:p>
          <a:p>
            <a:pPr algn="just"/>
            <a:r>
              <a:rPr lang="en-US" sz="2000" dirty="0">
                <a:latin typeface="Times New Roman" panose="02020603050405020304" pitchFamily="18" charset="0"/>
                <a:cs typeface="Times New Roman" panose="02020603050405020304" pitchFamily="18" charset="0"/>
              </a:rPr>
              <a:t>The y and x variables remain the same, since they are the data features and cannot be changed. The values that we can control are the intercept(b) and slope(m)</a:t>
            </a:r>
            <a:endParaRPr lang="en-US" sz="2000" b="0" dirty="0">
              <a:effectLst/>
              <a:latin typeface="Times New Roman" panose="02020603050405020304" pitchFamily="18" charset="0"/>
              <a:cs typeface="Times New Roman" panose="02020603050405020304" pitchFamily="18" charset="0"/>
            </a:endParaRPr>
          </a:p>
          <a:p>
            <a:pPr marL="0" indent="0">
              <a:buNone/>
            </a:pPr>
            <a:endParaRPr lang="en-US" sz="1700" dirty="0"/>
          </a:p>
        </p:txBody>
      </p:sp>
    </p:spTree>
    <p:extLst>
      <p:ext uri="{BB962C8B-B14F-4D97-AF65-F5344CB8AC3E}">
        <p14:creationId xmlns:p14="http://schemas.microsoft.com/office/powerpoint/2010/main" val="1370014257"/>
      </p:ext>
    </p:extLst>
  </p:cSld>
  <p:clrMapOvr>
    <a:overrideClrMapping bg1="dk1" tx1="lt1" bg2="dk2" tx2="lt2" accent1="accent1" accent2="accent2" accent3="accent3" accent4="accent4" accent5="accent5" accent6="accent6" hlink="hlink" folHlink="folHlink"/>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18C7F6E-F966-498A-BA25-E668393AE75D}"/>
              </a:ext>
            </a:extLst>
          </p:cNvPr>
          <p:cNvSpPr>
            <a:spLocks noGrp="1"/>
          </p:cNvSpPr>
          <p:nvPr>
            <p:ph idx="1"/>
          </p:nvPr>
        </p:nvSpPr>
        <p:spPr>
          <a:xfrm>
            <a:off x="352839" y="129346"/>
            <a:ext cx="11486321" cy="6390723"/>
          </a:xfrm>
        </p:spPr>
        <p:txBody>
          <a:bodyPr>
            <a:normAutofit fontScale="40000" lnSpcReduction="20000"/>
          </a:bodyPr>
          <a:lstStyle/>
          <a:p>
            <a:pPr>
              <a:lnSpc>
                <a:spcPct val="120000"/>
              </a:lnSpc>
              <a:buFont typeface="Wingdings" panose="05000000000000000000" pitchFamily="2" charset="2"/>
              <a:buChar char="Ø"/>
            </a:pPr>
            <a:r>
              <a:rPr lang="en-US" sz="4900" b="1" dirty="0">
                <a:latin typeface="Times New Roman" panose="02020603050405020304" pitchFamily="18" charset="0"/>
                <a:cs typeface="Times New Roman" panose="02020603050405020304" pitchFamily="18" charset="0"/>
              </a:rPr>
              <a:t>Parameters Used</a:t>
            </a:r>
            <a:endParaRPr lang="en-US" sz="4900" dirty="0">
              <a:latin typeface="Times New Roman" panose="02020603050405020304" pitchFamily="18" charset="0"/>
              <a:cs typeface="Times New Roman" panose="02020603050405020304" pitchFamily="18" charset="0"/>
            </a:endParaRPr>
          </a:p>
          <a:p>
            <a:pPr lvl="0">
              <a:lnSpc>
                <a:spcPct val="120000"/>
              </a:lnSpc>
            </a:pPr>
            <a:r>
              <a:rPr lang="en-US" sz="4900" dirty="0">
                <a:latin typeface="Times New Roman" panose="02020603050405020304" pitchFamily="18" charset="0"/>
                <a:cs typeface="Times New Roman" panose="02020603050405020304" pitchFamily="18" charset="0"/>
              </a:rPr>
              <a:t>Y = </a:t>
            </a:r>
            <a:r>
              <a:rPr lang="en-US" sz="4900" dirty="0" err="1">
                <a:latin typeface="Times New Roman" panose="02020603050405020304" pitchFamily="18" charset="0"/>
                <a:cs typeface="Times New Roman" panose="02020603050405020304" pitchFamily="18" charset="0"/>
              </a:rPr>
              <a:t>int_rate</a:t>
            </a:r>
            <a:endParaRPr lang="en-US" sz="4900" dirty="0">
              <a:latin typeface="Times New Roman" panose="02020603050405020304" pitchFamily="18" charset="0"/>
              <a:cs typeface="Times New Roman" panose="02020603050405020304" pitchFamily="18" charset="0"/>
            </a:endParaRPr>
          </a:p>
          <a:p>
            <a:pPr lvl="0">
              <a:lnSpc>
                <a:spcPct val="120000"/>
              </a:lnSpc>
            </a:pPr>
            <a:r>
              <a:rPr lang="en-US" sz="4900" dirty="0">
                <a:latin typeface="Times New Roman" panose="02020603050405020304" pitchFamily="18" charset="0"/>
                <a:cs typeface="Times New Roman" panose="02020603050405020304" pitchFamily="18" charset="0"/>
              </a:rPr>
              <a:t>X = </a:t>
            </a:r>
            <a:r>
              <a:rPr lang="en-US" sz="4900" dirty="0" err="1">
                <a:latin typeface="Times New Roman" panose="02020603050405020304" pitchFamily="18" charset="0"/>
                <a:cs typeface="Times New Roman" panose="02020603050405020304" pitchFamily="18" charset="0"/>
              </a:rPr>
              <a:t>grade_C,grade_D,grade_E</a:t>
            </a:r>
            <a:r>
              <a:rPr lang="en-US" sz="4900" dirty="0">
                <a:latin typeface="Times New Roman" panose="02020603050405020304" pitchFamily="18" charset="0"/>
                <a:cs typeface="Times New Roman" panose="02020603050405020304" pitchFamily="18" charset="0"/>
              </a:rPr>
              <a:t>,  </a:t>
            </a:r>
            <a:r>
              <a:rPr lang="en-US" sz="4900" dirty="0" err="1">
                <a:latin typeface="Times New Roman" panose="02020603050405020304" pitchFamily="18" charset="0"/>
                <a:cs typeface="Times New Roman" panose="02020603050405020304" pitchFamily="18" charset="0"/>
              </a:rPr>
              <a:t>grade_F,grade_G,total_rec_int</a:t>
            </a:r>
            <a:r>
              <a:rPr lang="en-US" sz="4900" dirty="0">
                <a:latin typeface="Times New Roman" panose="02020603050405020304" pitchFamily="18" charset="0"/>
                <a:cs typeface="Times New Roman" panose="02020603050405020304" pitchFamily="18" charset="0"/>
              </a:rPr>
              <a:t>, </a:t>
            </a:r>
            <a:r>
              <a:rPr lang="en-US" sz="4900" dirty="0" err="1">
                <a:latin typeface="Times New Roman" panose="02020603050405020304" pitchFamily="18" charset="0"/>
                <a:cs typeface="Times New Roman" panose="02020603050405020304" pitchFamily="18" charset="0"/>
              </a:rPr>
              <a:t>total_pymnt_inv,funded_amnt_inv</a:t>
            </a:r>
            <a:r>
              <a:rPr lang="en-US" sz="4900" dirty="0">
                <a:latin typeface="Times New Roman" panose="02020603050405020304" pitchFamily="18" charset="0"/>
                <a:cs typeface="Times New Roman" panose="02020603050405020304" pitchFamily="18" charset="0"/>
              </a:rPr>
              <a:t>, sub_grade_B5, sub_grade_B4,sub_grade_C5, sub_grade_C4,sub_grade_C3,sub_grade_B4,sub_grade_D5</a:t>
            </a:r>
          </a:p>
          <a:p>
            <a:pPr lvl="0">
              <a:lnSpc>
                <a:spcPct val="120000"/>
              </a:lnSpc>
            </a:pPr>
            <a:r>
              <a:rPr lang="en-US" sz="4900" dirty="0">
                <a:latin typeface="Times New Roman" panose="02020603050405020304" pitchFamily="18" charset="0"/>
                <a:cs typeface="Times New Roman" panose="02020603050405020304" pitchFamily="18" charset="0"/>
              </a:rPr>
              <a:t>Alpha = 1</a:t>
            </a:r>
          </a:p>
          <a:p>
            <a:pPr>
              <a:lnSpc>
                <a:spcPct val="120000"/>
              </a:lnSpc>
              <a:buFont typeface="Wingdings" panose="05000000000000000000" pitchFamily="2" charset="2"/>
              <a:buChar char="Ø"/>
            </a:pPr>
            <a:r>
              <a:rPr lang="en-US" sz="4900" b="1" dirty="0">
                <a:latin typeface="Times New Roman" panose="02020603050405020304" pitchFamily="18" charset="0"/>
                <a:cs typeface="Times New Roman" panose="02020603050405020304" pitchFamily="18" charset="0"/>
              </a:rPr>
              <a:t>Significance of Parameters</a:t>
            </a:r>
          </a:p>
          <a:p>
            <a:pPr marL="0" lvl="0" indent="0">
              <a:lnSpc>
                <a:spcPct val="120000"/>
              </a:lnSpc>
              <a:buNone/>
            </a:pPr>
            <a:r>
              <a:rPr lang="en-US" sz="4900" b="1" dirty="0">
                <a:latin typeface="Times New Roman" panose="02020603050405020304" pitchFamily="18" charset="0"/>
                <a:cs typeface="Times New Roman" panose="02020603050405020304" pitchFamily="18" charset="0"/>
              </a:rPr>
              <a:t>Y (Target Variable) = Y is a required variable.</a:t>
            </a:r>
            <a:r>
              <a:rPr lang="en-US" sz="4900" dirty="0">
                <a:latin typeface="Times New Roman" panose="02020603050405020304" pitchFamily="18" charset="0"/>
                <a:cs typeface="Times New Roman" panose="02020603050405020304" pitchFamily="18" charset="0"/>
              </a:rPr>
              <a:t> We specify the column to use as the dependent variable</a:t>
            </a:r>
          </a:p>
          <a:p>
            <a:pPr>
              <a:lnSpc>
                <a:spcPct val="120000"/>
              </a:lnSpc>
            </a:pPr>
            <a:r>
              <a:rPr lang="en-US" sz="4900" dirty="0">
                <a:latin typeface="Times New Roman" panose="02020603050405020304" pitchFamily="18" charset="0"/>
                <a:cs typeface="Times New Roman" panose="02020603050405020304" pitchFamily="18" charset="0"/>
              </a:rPr>
              <a:t>For a regression model, this column must be numeric (Real or Int). We have used </a:t>
            </a:r>
            <a:r>
              <a:rPr lang="en-US" sz="4900" dirty="0" err="1">
                <a:latin typeface="Times New Roman" panose="02020603050405020304" pitchFamily="18" charset="0"/>
                <a:cs typeface="Times New Roman" panose="02020603050405020304" pitchFamily="18" charset="0"/>
              </a:rPr>
              <a:t>int_rate</a:t>
            </a:r>
            <a:r>
              <a:rPr lang="en-US" sz="4900" dirty="0">
                <a:latin typeface="Times New Roman" panose="02020603050405020304" pitchFamily="18" charset="0"/>
                <a:cs typeface="Times New Roman" panose="02020603050405020304" pitchFamily="18" charset="0"/>
              </a:rPr>
              <a:t> as a target variable because we have based all our evaluation and modelling with respect to interest rate</a:t>
            </a:r>
          </a:p>
          <a:p>
            <a:pPr marL="0" lvl="0" indent="0">
              <a:lnSpc>
                <a:spcPct val="120000"/>
              </a:lnSpc>
              <a:buNone/>
            </a:pPr>
            <a:r>
              <a:rPr lang="en-US" sz="4900" b="1" dirty="0">
                <a:latin typeface="Times New Roman" panose="02020603050405020304" pitchFamily="18" charset="0"/>
                <a:cs typeface="Times New Roman" panose="02020603050405020304" pitchFamily="18" charset="0"/>
              </a:rPr>
              <a:t>X (Predictor Variable) = X is also a required variable.</a:t>
            </a:r>
            <a:r>
              <a:rPr lang="en-US" sz="4900" dirty="0">
                <a:latin typeface="Times New Roman" panose="02020603050405020304" pitchFamily="18" charset="0"/>
                <a:cs typeface="Times New Roman" panose="02020603050405020304" pitchFamily="18" charset="0"/>
              </a:rPr>
              <a:t> We specify the names of the columns on which the target variable depends</a:t>
            </a:r>
          </a:p>
          <a:p>
            <a:pPr marL="0" lvl="0" indent="0">
              <a:lnSpc>
                <a:spcPct val="120000"/>
              </a:lnSpc>
              <a:buNone/>
            </a:pPr>
            <a:r>
              <a:rPr lang="en-US" sz="4900" dirty="0">
                <a:latin typeface="Times New Roman" panose="02020603050405020304" pitchFamily="18" charset="0"/>
                <a:cs typeface="Times New Roman" panose="02020603050405020304" pitchFamily="18" charset="0"/>
              </a:rPr>
              <a:t> These are called independent variables.</a:t>
            </a:r>
          </a:p>
          <a:p>
            <a:pPr>
              <a:lnSpc>
                <a:spcPct val="120000"/>
              </a:lnSpc>
            </a:pPr>
            <a:r>
              <a:rPr lang="en-US" sz="4900" dirty="0">
                <a:latin typeface="Times New Roman" panose="02020603050405020304" pitchFamily="18" charset="0"/>
                <a:cs typeface="Times New Roman" panose="02020603050405020304" pitchFamily="18" charset="0"/>
              </a:rPr>
              <a:t>We have used </a:t>
            </a:r>
            <a:r>
              <a:rPr lang="en-US" sz="4900" dirty="0" err="1">
                <a:latin typeface="Times New Roman" panose="02020603050405020304" pitchFamily="18" charset="0"/>
                <a:cs typeface="Times New Roman" panose="02020603050405020304" pitchFamily="18" charset="0"/>
              </a:rPr>
              <a:t>grade_C</a:t>
            </a:r>
            <a:r>
              <a:rPr lang="en-US" sz="4900" dirty="0">
                <a:latin typeface="Times New Roman" panose="02020603050405020304" pitchFamily="18" charset="0"/>
                <a:cs typeface="Times New Roman" panose="02020603050405020304" pitchFamily="18" charset="0"/>
              </a:rPr>
              <a:t>, </a:t>
            </a:r>
            <a:r>
              <a:rPr lang="en-US" sz="4900" dirty="0" err="1">
                <a:latin typeface="Times New Roman" panose="02020603050405020304" pitchFamily="18" charset="0"/>
                <a:cs typeface="Times New Roman" panose="02020603050405020304" pitchFamily="18" charset="0"/>
              </a:rPr>
              <a:t>grade_D</a:t>
            </a:r>
            <a:r>
              <a:rPr lang="en-US" sz="4900" dirty="0">
                <a:latin typeface="Times New Roman" panose="02020603050405020304" pitchFamily="18" charset="0"/>
                <a:cs typeface="Times New Roman" panose="02020603050405020304" pitchFamily="18" charset="0"/>
              </a:rPr>
              <a:t>, </a:t>
            </a:r>
            <a:r>
              <a:rPr lang="en-US" sz="4900" dirty="0" err="1">
                <a:latin typeface="Times New Roman" panose="02020603050405020304" pitchFamily="18" charset="0"/>
                <a:cs typeface="Times New Roman" panose="02020603050405020304" pitchFamily="18" charset="0"/>
              </a:rPr>
              <a:t>grade_E</a:t>
            </a:r>
            <a:r>
              <a:rPr lang="en-US" sz="4900" dirty="0">
                <a:latin typeface="Times New Roman" panose="02020603050405020304" pitchFamily="18" charset="0"/>
                <a:cs typeface="Times New Roman" panose="02020603050405020304" pitchFamily="18" charset="0"/>
              </a:rPr>
              <a:t>, </a:t>
            </a:r>
            <a:r>
              <a:rPr lang="en-US" sz="4900" dirty="0" err="1">
                <a:latin typeface="Times New Roman" panose="02020603050405020304" pitchFamily="18" charset="0"/>
                <a:cs typeface="Times New Roman" panose="02020603050405020304" pitchFamily="18" charset="0"/>
              </a:rPr>
              <a:t>grade_F</a:t>
            </a:r>
            <a:r>
              <a:rPr lang="en-US" sz="4900" dirty="0">
                <a:latin typeface="Times New Roman" panose="02020603050405020304" pitchFamily="18" charset="0"/>
                <a:cs typeface="Times New Roman" panose="02020603050405020304" pitchFamily="18" charset="0"/>
              </a:rPr>
              <a:t>, </a:t>
            </a:r>
            <a:r>
              <a:rPr lang="en-US" sz="4900" dirty="0" err="1">
                <a:latin typeface="Times New Roman" panose="02020603050405020304" pitchFamily="18" charset="0"/>
                <a:cs typeface="Times New Roman" panose="02020603050405020304" pitchFamily="18" charset="0"/>
              </a:rPr>
              <a:t>grade_G</a:t>
            </a:r>
            <a:r>
              <a:rPr lang="en-US" sz="4900" dirty="0">
                <a:latin typeface="Times New Roman" panose="02020603050405020304" pitchFamily="18" charset="0"/>
                <a:cs typeface="Times New Roman" panose="02020603050405020304" pitchFamily="18" charset="0"/>
              </a:rPr>
              <a:t>, </a:t>
            </a:r>
            <a:r>
              <a:rPr lang="en-US" sz="4900" dirty="0" err="1">
                <a:latin typeface="Times New Roman" panose="02020603050405020304" pitchFamily="18" charset="0"/>
                <a:cs typeface="Times New Roman" panose="02020603050405020304" pitchFamily="18" charset="0"/>
              </a:rPr>
              <a:t>total_rec_int</a:t>
            </a:r>
            <a:r>
              <a:rPr lang="en-US" sz="4900" dirty="0">
                <a:latin typeface="Times New Roman" panose="02020603050405020304" pitchFamily="18" charset="0"/>
                <a:cs typeface="Times New Roman" panose="02020603050405020304" pitchFamily="18" charset="0"/>
              </a:rPr>
              <a:t>, total_pymnt_inv,funded_amnt_inv,sub_grade_B5, sub_grade_B4,sub_grade_C5, sub_grade_C4,sub_grade_C3,sub_grade_B4,sub_grade_D5 as our predictor variable as after using feature selection tools like lasso cross validation we came to a conclusion that these are the best predictors</a:t>
            </a:r>
          </a:p>
          <a:p>
            <a:endParaRPr lang="en-US" dirty="0"/>
          </a:p>
        </p:txBody>
      </p:sp>
    </p:spTree>
    <p:extLst>
      <p:ext uri="{BB962C8B-B14F-4D97-AF65-F5344CB8AC3E}">
        <p14:creationId xmlns:p14="http://schemas.microsoft.com/office/powerpoint/2010/main" val="2487564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E1FC7B4-E4A7-4452-B413-1A623E3A72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bg1">
              <a:alpha val="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13">
            <a:extLst>
              <a:ext uri="{FF2B5EF4-FFF2-40B4-BE49-F238E27FC236}">
                <a16:creationId xmlns:a16="http://schemas.microsoft.com/office/drawing/2014/main" id="{E0709AF0-24F0-4486-B189-BE6386BDB1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11">
            <a:extLst>
              <a:ext uri="{FF2B5EF4-FFF2-40B4-BE49-F238E27FC236}">
                <a16:creationId xmlns:a16="http://schemas.microsoft.com/office/drawing/2014/main" id="{FBE3B62F-5853-4A3C-B050-6186351A71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4BFE03B7-B55A-41C4-8D07-873572204EC9}"/>
              </a:ext>
            </a:extLst>
          </p:cNvPr>
          <p:cNvSpPr>
            <a:spLocks noGrp="1"/>
          </p:cNvSpPr>
          <p:nvPr>
            <p:ph type="title"/>
          </p:nvPr>
        </p:nvSpPr>
        <p:spPr>
          <a:xfrm>
            <a:off x="838200" y="1057884"/>
            <a:ext cx="10520702" cy="1325563"/>
          </a:xfrm>
        </p:spPr>
        <p:txBody>
          <a:bodyPr>
            <a:normAutofit/>
          </a:bodyPr>
          <a:lstStyle/>
          <a:p>
            <a:pPr algn="ctr"/>
            <a:r>
              <a:rPr lang="en-US" sz="3600" b="1" i="1" dirty="0">
                <a:latin typeface="Times New Roman" panose="02020603050405020304" pitchFamily="18" charset="0"/>
                <a:cs typeface="Times New Roman" panose="02020603050405020304" pitchFamily="18" charset="0"/>
              </a:rPr>
              <a:t>Neural Networks</a:t>
            </a:r>
            <a:br>
              <a:rPr lang="en-US" dirty="0"/>
            </a:br>
            <a:endParaRPr lang="en-US" dirty="0"/>
          </a:p>
        </p:txBody>
      </p:sp>
      <p:sp>
        <p:nvSpPr>
          <p:cNvPr id="3" name="Content Placeholder 2">
            <a:extLst>
              <a:ext uri="{FF2B5EF4-FFF2-40B4-BE49-F238E27FC236}">
                <a16:creationId xmlns:a16="http://schemas.microsoft.com/office/drawing/2014/main" id="{61545F80-CB76-4B64-A188-0E1DEE2C9B39}"/>
              </a:ext>
            </a:extLst>
          </p:cNvPr>
          <p:cNvSpPr>
            <a:spLocks noGrp="1"/>
          </p:cNvSpPr>
          <p:nvPr>
            <p:ph idx="1"/>
          </p:nvPr>
        </p:nvSpPr>
        <p:spPr>
          <a:xfrm>
            <a:off x="0" y="2191807"/>
            <a:ext cx="6546574" cy="3985155"/>
          </a:xfrm>
        </p:spPr>
        <p:txBody>
          <a:bodyPr>
            <a:normAutofit/>
          </a:bodyPr>
          <a:lstStyle/>
          <a:p>
            <a:pPr algn="just"/>
            <a:r>
              <a:rPr lang="en-US" sz="2200" dirty="0">
                <a:latin typeface="Times New Roman" panose="02020603050405020304" pitchFamily="18" charset="0"/>
                <a:cs typeface="Times New Roman" panose="02020603050405020304" pitchFamily="18" charset="0"/>
              </a:rPr>
              <a:t>Neural Networks are a class of models within the general machine learning literature. They are a specific set of algorithms that have revolutionized machine learning</a:t>
            </a:r>
          </a:p>
          <a:p>
            <a:pPr algn="just"/>
            <a:r>
              <a:rPr lang="en-US" sz="2200" dirty="0">
                <a:latin typeface="Times New Roman" panose="02020603050405020304" pitchFamily="18" charset="0"/>
                <a:cs typeface="Times New Roman" panose="02020603050405020304" pitchFamily="18" charset="0"/>
              </a:rPr>
              <a:t>They are inspired by biological neural networks and the current so-called deep neural networks have proven to work quite well</a:t>
            </a:r>
          </a:p>
          <a:p>
            <a:pPr algn="just"/>
            <a:r>
              <a:rPr lang="en-US" sz="2200" dirty="0">
                <a:latin typeface="Times New Roman" panose="02020603050405020304" pitchFamily="18" charset="0"/>
                <a:cs typeface="Times New Roman" panose="02020603050405020304" pitchFamily="18" charset="0"/>
              </a:rPr>
              <a:t>Neural network tries to minimize the squared loss on the training set</a:t>
            </a:r>
          </a:p>
        </p:txBody>
      </p:sp>
      <p:pic>
        <p:nvPicPr>
          <p:cNvPr id="4" name="Picture 3">
            <a:extLst>
              <a:ext uri="{FF2B5EF4-FFF2-40B4-BE49-F238E27FC236}">
                <a16:creationId xmlns:a16="http://schemas.microsoft.com/office/drawing/2014/main" id="{8BA1802C-CB50-47D3-BDE2-FFE8FDB31D70}"/>
              </a:ext>
            </a:extLst>
          </p:cNvPr>
          <p:cNvPicPr/>
          <p:nvPr/>
        </p:nvPicPr>
        <p:blipFill>
          <a:blip r:embed="rId2">
            <a:extLst>
              <a:ext uri="{28A0092B-C50C-407E-A947-70E740481C1C}">
                <a14:useLocalDpi xmlns:a14="http://schemas.microsoft.com/office/drawing/2010/main" val="0"/>
              </a:ext>
            </a:extLst>
          </a:blip>
          <a:stretch>
            <a:fillRect/>
          </a:stretch>
        </p:blipFill>
        <p:spPr>
          <a:xfrm>
            <a:off x="6850784" y="2392018"/>
            <a:ext cx="4935970" cy="3231462"/>
          </a:xfrm>
          <a:prstGeom prst="rect">
            <a:avLst/>
          </a:prstGeom>
        </p:spPr>
      </p:pic>
    </p:spTree>
    <p:extLst>
      <p:ext uri="{BB962C8B-B14F-4D97-AF65-F5344CB8AC3E}">
        <p14:creationId xmlns:p14="http://schemas.microsoft.com/office/powerpoint/2010/main" val="2217879805"/>
      </p:ext>
    </p:extLst>
  </p:cSld>
  <p:clrMapOvr>
    <a:overrideClrMapping bg1="dk1" tx1="lt1" bg2="dk2" tx2="lt2" accent1="accent1" accent2="accent2" accent3="accent3" accent4="accent4" accent5="accent5" accent6="accent6" hlink="hlink" folHlink="folHlink"/>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56C20283-73E0-40EC-8AD8-057F581F64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28">
            <a:extLst>
              <a:ext uri="{FF2B5EF4-FFF2-40B4-BE49-F238E27FC236}">
                <a16:creationId xmlns:a16="http://schemas.microsoft.com/office/drawing/2014/main" id="{3FCC729B-E528-40C3-82D3-BA4375575E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960120" y="0"/>
            <a:ext cx="11218661" cy="6858000"/>
          </a:xfrm>
          <a:custGeom>
            <a:avLst/>
            <a:gdLst>
              <a:gd name="connsiteX0" fmla="*/ 0 w 11218661"/>
              <a:gd name="connsiteY0" fmla="*/ 0 h 6858000"/>
              <a:gd name="connsiteX1" fmla="*/ 8042507 w 11218661"/>
              <a:gd name="connsiteY1" fmla="*/ 0 h 6858000"/>
              <a:gd name="connsiteX2" fmla="*/ 11218661 w 11218661"/>
              <a:gd name="connsiteY2" fmla="*/ 6858000 h 6858000"/>
              <a:gd name="connsiteX3" fmla="*/ 0 w 1121866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218661" h="6858000">
                <a:moveTo>
                  <a:pt x="0" y="0"/>
                </a:moveTo>
                <a:lnTo>
                  <a:pt x="8042507" y="0"/>
                </a:lnTo>
                <a:lnTo>
                  <a:pt x="11218661" y="6858000"/>
                </a:lnTo>
                <a:lnTo>
                  <a:pt x="0" y="685800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26">
            <a:extLst>
              <a:ext uri="{FF2B5EF4-FFF2-40B4-BE49-F238E27FC236}">
                <a16:creationId xmlns:a16="http://schemas.microsoft.com/office/drawing/2014/main" id="{58F1FB8D-1842-4A04-998D-6CF047AB27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420248" y="0"/>
            <a:ext cx="10771752" cy="6858000"/>
          </a:xfrm>
          <a:custGeom>
            <a:avLst/>
            <a:gdLst>
              <a:gd name="connsiteX0" fmla="*/ 0 w 10771752"/>
              <a:gd name="connsiteY0" fmla="*/ 0 h 6858000"/>
              <a:gd name="connsiteX1" fmla="*/ 7595598 w 10771752"/>
              <a:gd name="connsiteY1" fmla="*/ 0 h 6858000"/>
              <a:gd name="connsiteX2" fmla="*/ 10771752 w 10771752"/>
              <a:gd name="connsiteY2" fmla="*/ 6858000 h 6858000"/>
              <a:gd name="connsiteX3" fmla="*/ 0 w 1077175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771752" h="6858000">
                <a:moveTo>
                  <a:pt x="0" y="0"/>
                </a:moveTo>
                <a:lnTo>
                  <a:pt x="7595598" y="0"/>
                </a:lnTo>
                <a:lnTo>
                  <a:pt x="10771752" y="6858000"/>
                </a:lnTo>
                <a:lnTo>
                  <a:pt x="0" y="685800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3">
            <a:extLst>
              <a:ext uri="{FF2B5EF4-FFF2-40B4-BE49-F238E27FC236}">
                <a16:creationId xmlns:a16="http://schemas.microsoft.com/office/drawing/2014/main" id="{ECA80793-0671-4423-A795-E5389674FC5A}"/>
              </a:ext>
            </a:extLst>
          </p:cNvPr>
          <p:cNvPicPr>
            <a:picLocks noChangeAspect="1"/>
          </p:cNvPicPr>
          <p:nvPr/>
        </p:nvPicPr>
        <p:blipFill>
          <a:blip r:embed="rId2"/>
          <a:stretch>
            <a:fillRect/>
          </a:stretch>
        </p:blipFill>
        <p:spPr>
          <a:xfrm>
            <a:off x="91108" y="2053883"/>
            <a:ext cx="3814909" cy="2495339"/>
          </a:xfrm>
          <a:prstGeom prst="rect">
            <a:avLst/>
          </a:prstGeom>
        </p:spPr>
      </p:pic>
      <p:sp>
        <p:nvSpPr>
          <p:cNvPr id="3" name="Content Placeholder 2">
            <a:extLst>
              <a:ext uri="{FF2B5EF4-FFF2-40B4-BE49-F238E27FC236}">
                <a16:creationId xmlns:a16="http://schemas.microsoft.com/office/drawing/2014/main" id="{1A5D2D90-C7FE-469F-9310-EAFF427BADF8}"/>
              </a:ext>
            </a:extLst>
          </p:cNvPr>
          <p:cNvSpPr>
            <a:spLocks noGrp="1"/>
          </p:cNvSpPr>
          <p:nvPr>
            <p:ph idx="1"/>
          </p:nvPr>
        </p:nvSpPr>
        <p:spPr>
          <a:xfrm>
            <a:off x="4366145" y="352890"/>
            <a:ext cx="7631451" cy="6152219"/>
          </a:xfrm>
        </p:spPr>
        <p:txBody>
          <a:bodyPr>
            <a:normAutofit fontScale="85000" lnSpcReduction="10000"/>
          </a:bodyPr>
          <a:lstStyle/>
          <a:p>
            <a:pPr lvl="0">
              <a:buFont typeface="Wingdings" panose="05000000000000000000" pitchFamily="2" charset="2"/>
              <a:buChar char="Ø"/>
            </a:pPr>
            <a:r>
              <a:rPr lang="en-US" sz="2000" b="1" dirty="0">
                <a:latin typeface="Times New Roman" panose="02020603050405020304" pitchFamily="18" charset="0"/>
                <a:cs typeface="Times New Roman" panose="02020603050405020304" pitchFamily="18" charset="0"/>
              </a:rPr>
              <a:t>Significant Parameters used</a:t>
            </a:r>
            <a:endParaRPr lang="en-US" sz="2000" dirty="0">
              <a:latin typeface="Times New Roman" panose="02020603050405020304" pitchFamily="18" charset="0"/>
              <a:cs typeface="Times New Roman" panose="02020603050405020304" pitchFamily="18" charset="0"/>
            </a:endParaRPr>
          </a:p>
          <a:p>
            <a:pPr lvl="0"/>
            <a:r>
              <a:rPr lang="en-US" sz="2000" dirty="0">
                <a:latin typeface="Times New Roman" panose="02020603050405020304" pitchFamily="18" charset="0"/>
                <a:cs typeface="Times New Roman" panose="02020603050405020304" pitchFamily="18" charset="0"/>
              </a:rPr>
              <a:t>Y = </a:t>
            </a:r>
            <a:r>
              <a:rPr lang="en-US" sz="2000" dirty="0" err="1">
                <a:latin typeface="Times New Roman" panose="02020603050405020304" pitchFamily="18" charset="0"/>
                <a:cs typeface="Times New Roman" panose="02020603050405020304" pitchFamily="18" charset="0"/>
              </a:rPr>
              <a:t>int_rate</a:t>
            </a:r>
            <a:endParaRPr lang="en-US" sz="2000" dirty="0">
              <a:latin typeface="Times New Roman" panose="02020603050405020304" pitchFamily="18" charset="0"/>
              <a:cs typeface="Times New Roman" panose="02020603050405020304" pitchFamily="18" charset="0"/>
            </a:endParaRPr>
          </a:p>
          <a:p>
            <a:pPr lvl="0"/>
            <a:r>
              <a:rPr lang="en-US" sz="2000" dirty="0">
                <a:latin typeface="Times New Roman" panose="02020603050405020304" pitchFamily="18" charset="0"/>
                <a:cs typeface="Times New Roman" panose="02020603050405020304" pitchFamily="18" charset="0"/>
              </a:rPr>
              <a:t>X = </a:t>
            </a:r>
            <a:r>
              <a:rPr lang="en-US" sz="2000" dirty="0" err="1">
                <a:latin typeface="Times New Roman" panose="02020603050405020304" pitchFamily="18" charset="0"/>
                <a:cs typeface="Times New Roman" panose="02020603050405020304" pitchFamily="18" charset="0"/>
              </a:rPr>
              <a:t>grade_C,grade_D,grade_E,grade_F,grade_G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total_rec_int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total_pymnt_inv</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funded_amnt_inv</a:t>
            </a:r>
            <a:r>
              <a:rPr lang="en-US" sz="2000" dirty="0">
                <a:latin typeface="Times New Roman" panose="02020603050405020304" pitchFamily="18" charset="0"/>
                <a:cs typeface="Times New Roman" panose="02020603050405020304" pitchFamily="18" charset="0"/>
              </a:rPr>
              <a:t>, sub_grade_B5, sub_grade_B4,sub_grade_C5, sub_grade_C4,sub_grade_C3,sub_grade_B4,sub_grade_D5</a:t>
            </a:r>
          </a:p>
          <a:p>
            <a:pPr lvl="0"/>
            <a:r>
              <a:rPr lang="en-US" sz="2000" b="1" dirty="0">
                <a:latin typeface="Times New Roman" panose="02020603050405020304" pitchFamily="18" charset="0"/>
                <a:cs typeface="Times New Roman" panose="02020603050405020304" pitchFamily="18" charset="0"/>
              </a:rPr>
              <a:t>Optimizers:</a:t>
            </a:r>
            <a:r>
              <a:rPr lang="en-US" sz="2000" dirty="0">
                <a:latin typeface="Times New Roman" panose="02020603050405020304" pitchFamily="18" charset="0"/>
                <a:cs typeface="Times New Roman" panose="02020603050405020304" pitchFamily="18" charset="0"/>
              </a:rPr>
              <a:t> Gradient descent is an iterative machine learning optimization algorithm to reduce the cost function. Here we have used </a:t>
            </a:r>
            <a:r>
              <a:rPr lang="en-US" sz="2000" dirty="0" err="1">
                <a:latin typeface="Times New Roman" panose="02020603050405020304" pitchFamily="18" charset="0"/>
                <a:cs typeface="Times New Roman" panose="02020603050405020304" pitchFamily="18" charset="0"/>
              </a:rPr>
              <a:t>adam</a:t>
            </a:r>
            <a:r>
              <a:rPr lang="en-US" sz="2000" dirty="0">
                <a:latin typeface="Times New Roman" panose="02020603050405020304" pitchFamily="18" charset="0"/>
                <a:cs typeface="Times New Roman" panose="02020603050405020304" pitchFamily="18" charset="0"/>
              </a:rPr>
              <a:t> and GCD</a:t>
            </a:r>
          </a:p>
          <a:p>
            <a:pPr lvl="0"/>
            <a:r>
              <a:rPr lang="en-US" sz="2000" b="1" dirty="0">
                <a:latin typeface="Times New Roman" panose="02020603050405020304" pitchFamily="18" charset="0"/>
                <a:cs typeface="Times New Roman" panose="02020603050405020304" pitchFamily="18" charset="0"/>
              </a:rPr>
              <a:t>Epochs:</a:t>
            </a:r>
            <a:r>
              <a:rPr lang="en-US" sz="2000" dirty="0">
                <a:latin typeface="Times New Roman" panose="02020603050405020304" pitchFamily="18" charset="0"/>
                <a:cs typeface="Times New Roman" panose="02020603050405020304" pitchFamily="18" charset="0"/>
              </a:rPr>
              <a:t> Specify the number of times to iterate (stream) the dataset. The value can be a fraction. In our case it is 15</a:t>
            </a:r>
          </a:p>
          <a:p>
            <a:pPr lvl="0"/>
            <a:r>
              <a:rPr lang="en-US" sz="2000" b="1" dirty="0">
                <a:latin typeface="Times New Roman" panose="02020603050405020304" pitchFamily="18" charset="0"/>
                <a:cs typeface="Times New Roman" panose="02020603050405020304" pitchFamily="18" charset="0"/>
              </a:rPr>
              <a:t>Hidden:</a:t>
            </a:r>
            <a:r>
              <a:rPr lang="en-US" sz="2000" dirty="0">
                <a:latin typeface="Times New Roman" panose="02020603050405020304" pitchFamily="18" charset="0"/>
                <a:cs typeface="Times New Roman" panose="02020603050405020304" pitchFamily="18" charset="0"/>
              </a:rPr>
              <a:t> Specify the hidden layer sizes (e.g., 100,100). The value must be positive</a:t>
            </a:r>
          </a:p>
          <a:p>
            <a:pPr lvl="0"/>
            <a:r>
              <a:rPr lang="en-US" sz="2000" b="1" dirty="0" err="1">
                <a:latin typeface="Times New Roman" panose="02020603050405020304" pitchFamily="18" charset="0"/>
                <a:cs typeface="Times New Roman" panose="02020603050405020304" pitchFamily="18" charset="0"/>
              </a:rPr>
              <a:t>Mini_batch_size</a:t>
            </a:r>
            <a:r>
              <a:rPr lang="en-US" sz="2000" b="1" dirty="0">
                <a:latin typeface="Times New Roman" panose="02020603050405020304" pitchFamily="18" charset="0"/>
                <a:cs typeface="Times New Roman" panose="02020603050405020304" pitchFamily="18" charset="0"/>
              </a:rPr>
              <a:t>:</a:t>
            </a:r>
            <a:r>
              <a:rPr lang="en-US" sz="2000" dirty="0">
                <a:latin typeface="Times New Roman" panose="02020603050405020304" pitchFamily="18" charset="0"/>
                <a:cs typeface="Times New Roman" panose="02020603050405020304" pitchFamily="18" charset="0"/>
              </a:rPr>
              <a:t> Specify a value for the mini-batch size. (Smaller values lead to a better fit; larger values can speed up and generalize better) which is 10</a:t>
            </a:r>
          </a:p>
          <a:p>
            <a:pPr lvl="0"/>
            <a:r>
              <a:rPr lang="en-US" sz="2000" b="1" dirty="0">
                <a:latin typeface="Times New Roman" panose="02020603050405020304" pitchFamily="18" charset="0"/>
                <a:cs typeface="Times New Roman" panose="02020603050405020304" pitchFamily="18" charset="0"/>
              </a:rPr>
              <a:t>Activation:</a:t>
            </a:r>
            <a:r>
              <a:rPr lang="en-US" sz="2000" dirty="0">
                <a:latin typeface="Times New Roman" panose="02020603050405020304" pitchFamily="18" charset="0"/>
                <a:cs typeface="Times New Roman" panose="02020603050405020304" pitchFamily="18" charset="0"/>
              </a:rPr>
              <a:t> Specify the activation function (Tanh, Tanh with dropout, Rectifier, Rectifier with dropout, </a:t>
            </a:r>
            <a:r>
              <a:rPr lang="en-US" sz="2000" dirty="0" err="1">
                <a:latin typeface="Times New Roman" panose="02020603050405020304" pitchFamily="18" charset="0"/>
                <a:cs typeface="Times New Roman" panose="02020603050405020304" pitchFamily="18" charset="0"/>
              </a:rPr>
              <a:t>Maxout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Maxout</a:t>
            </a:r>
            <a:r>
              <a:rPr lang="en-US" sz="2000" dirty="0">
                <a:latin typeface="Times New Roman" panose="02020603050405020304" pitchFamily="18" charset="0"/>
                <a:cs typeface="Times New Roman" panose="02020603050405020304" pitchFamily="18" charset="0"/>
              </a:rPr>
              <a:t> with dropout). Here, we used RELU (Rectified Linear Unit)</a:t>
            </a:r>
          </a:p>
          <a:p>
            <a:pPr marL="0" indent="0">
              <a:buNone/>
            </a:pPr>
            <a:endParaRPr lang="en-US" sz="2000"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US" sz="2000" b="1" dirty="0">
                <a:latin typeface="Times New Roman" panose="02020603050405020304" pitchFamily="18" charset="0"/>
                <a:cs typeface="Times New Roman" panose="02020603050405020304" pitchFamily="18" charset="0"/>
              </a:rPr>
              <a:t>Impute numerical missing values with mean</a:t>
            </a:r>
            <a:endParaRPr lang="en-US" sz="2000" dirty="0">
              <a:latin typeface="Times New Roman" panose="02020603050405020304" pitchFamily="18" charset="0"/>
              <a:cs typeface="Times New Roman" panose="02020603050405020304" pitchFamily="18" charset="0"/>
            </a:endParaRPr>
          </a:p>
          <a:p>
            <a:r>
              <a:rPr lang="en-US" sz="2000" dirty="0" err="1">
                <a:latin typeface="Times New Roman" panose="02020603050405020304" pitchFamily="18" charset="0"/>
                <a:cs typeface="Times New Roman" panose="02020603050405020304" pitchFamily="18" charset="0"/>
              </a:rPr>
              <a:t>fullData</a:t>
            </a:r>
            <a:r>
              <a:rPr lang="en-US" sz="2000" dirty="0">
                <a:latin typeface="Times New Roman" panose="02020603050405020304" pitchFamily="18" charset="0"/>
                <a:cs typeface="Times New Roman" panose="02020603050405020304" pitchFamily="18" charset="0"/>
              </a:rPr>
              <a:t>[</a:t>
            </a:r>
            <a:r>
              <a:rPr lang="en-US" sz="2000" dirty="0" err="1">
                <a:latin typeface="Times New Roman" panose="02020603050405020304" pitchFamily="18" charset="0"/>
                <a:cs typeface="Times New Roman" panose="02020603050405020304" pitchFamily="18" charset="0"/>
              </a:rPr>
              <a:t>num_cols</a:t>
            </a:r>
            <a:r>
              <a:rPr lang="en-US" sz="2000" dirty="0">
                <a:latin typeface="Times New Roman" panose="02020603050405020304" pitchFamily="18" charset="0"/>
                <a:cs typeface="Times New Roman" panose="02020603050405020304" pitchFamily="18" charset="0"/>
              </a:rPr>
              <a:t>] = </a:t>
            </a:r>
            <a:r>
              <a:rPr lang="en-US" sz="2000" dirty="0" err="1">
                <a:latin typeface="Times New Roman" panose="02020603050405020304" pitchFamily="18" charset="0"/>
                <a:cs typeface="Times New Roman" panose="02020603050405020304" pitchFamily="18" charset="0"/>
              </a:rPr>
              <a:t>fullData</a:t>
            </a:r>
            <a:r>
              <a:rPr lang="en-US" sz="2000" dirty="0">
                <a:latin typeface="Times New Roman" panose="02020603050405020304" pitchFamily="18" charset="0"/>
                <a:cs typeface="Times New Roman" panose="02020603050405020304" pitchFamily="18" charset="0"/>
              </a:rPr>
              <a:t>[</a:t>
            </a:r>
            <a:r>
              <a:rPr lang="en-US" sz="2000" dirty="0" err="1">
                <a:latin typeface="Times New Roman" panose="02020603050405020304" pitchFamily="18" charset="0"/>
                <a:cs typeface="Times New Roman" panose="02020603050405020304" pitchFamily="18" charset="0"/>
              </a:rPr>
              <a:t>num_cols</a:t>
            </a:r>
            <a:r>
              <a:rPr lang="en-US" sz="2000" dirty="0">
                <a:latin typeface="Times New Roman" panose="02020603050405020304" pitchFamily="18" charset="0"/>
                <a:cs typeface="Times New Roman" panose="02020603050405020304" pitchFamily="18" charset="0"/>
              </a:rPr>
              <a:t>].</a:t>
            </a:r>
            <a:r>
              <a:rPr lang="en-US" sz="2000" dirty="0" err="1">
                <a:latin typeface="Times New Roman" panose="02020603050405020304" pitchFamily="18" charset="0"/>
                <a:cs typeface="Times New Roman" panose="02020603050405020304" pitchFamily="18" charset="0"/>
              </a:rPr>
              <a:t>fillna</a:t>
            </a:r>
            <a:r>
              <a:rPr lang="en-US" sz="2000" dirty="0">
                <a:latin typeface="Times New Roman" panose="02020603050405020304" pitchFamily="18" charset="0"/>
                <a:cs typeface="Times New Roman" panose="02020603050405020304" pitchFamily="18" charset="0"/>
              </a:rPr>
              <a:t>(</a:t>
            </a:r>
            <a:r>
              <a:rPr lang="en-US" sz="2000" dirty="0" err="1">
                <a:latin typeface="Times New Roman" panose="02020603050405020304" pitchFamily="18" charset="0"/>
                <a:cs typeface="Times New Roman" panose="02020603050405020304" pitchFamily="18" charset="0"/>
              </a:rPr>
              <a:t>fullData</a:t>
            </a:r>
            <a:r>
              <a:rPr lang="en-US" sz="2000" dirty="0">
                <a:latin typeface="Times New Roman" panose="02020603050405020304" pitchFamily="18" charset="0"/>
                <a:cs typeface="Times New Roman" panose="02020603050405020304" pitchFamily="18" charset="0"/>
              </a:rPr>
              <a:t>[</a:t>
            </a:r>
            <a:r>
              <a:rPr lang="en-US" sz="2000" dirty="0" err="1">
                <a:latin typeface="Times New Roman" panose="02020603050405020304" pitchFamily="18" charset="0"/>
                <a:cs typeface="Times New Roman" panose="02020603050405020304" pitchFamily="18" charset="0"/>
              </a:rPr>
              <a:t>num_cols</a:t>
            </a:r>
            <a:r>
              <a:rPr lang="en-US" sz="2000" dirty="0">
                <a:latin typeface="Times New Roman" panose="02020603050405020304" pitchFamily="18" charset="0"/>
                <a:cs typeface="Times New Roman" panose="02020603050405020304" pitchFamily="18" charset="0"/>
              </a:rPr>
              <a:t>].mean())</a:t>
            </a:r>
          </a:p>
          <a:p>
            <a:pPr marL="0" indent="0">
              <a:buNone/>
            </a:pPr>
            <a:r>
              <a:rPr lang="en-US" sz="2000" dirty="0">
                <a:latin typeface="Times New Roman" panose="02020603050405020304" pitchFamily="18" charset="0"/>
                <a:cs typeface="Times New Roman" panose="02020603050405020304" pitchFamily="18" charset="0"/>
              </a:rPr>
              <a:t> </a:t>
            </a:r>
          </a:p>
          <a:p>
            <a:pPr>
              <a:buFont typeface="Wingdings" panose="05000000000000000000" pitchFamily="2" charset="2"/>
              <a:buChar char="Ø"/>
            </a:pPr>
            <a:r>
              <a:rPr lang="en-US" sz="2000" b="1" dirty="0">
                <a:latin typeface="Times New Roman" panose="02020603050405020304" pitchFamily="18" charset="0"/>
                <a:cs typeface="Times New Roman" panose="02020603050405020304" pitchFamily="18" charset="0"/>
              </a:rPr>
              <a:t>Impute categorical missing values with -9999</a:t>
            </a:r>
            <a:endParaRPr lang="en-US" sz="2000" dirty="0">
              <a:latin typeface="Times New Roman" panose="02020603050405020304" pitchFamily="18" charset="0"/>
              <a:cs typeface="Times New Roman" panose="02020603050405020304" pitchFamily="18" charset="0"/>
            </a:endParaRPr>
          </a:p>
          <a:p>
            <a:r>
              <a:rPr lang="en-US" sz="2000" dirty="0" err="1">
                <a:latin typeface="Times New Roman" panose="02020603050405020304" pitchFamily="18" charset="0"/>
                <a:cs typeface="Times New Roman" panose="02020603050405020304" pitchFamily="18" charset="0"/>
              </a:rPr>
              <a:t>fullData</a:t>
            </a:r>
            <a:r>
              <a:rPr lang="en-US" sz="2000" dirty="0">
                <a:latin typeface="Times New Roman" panose="02020603050405020304" pitchFamily="18" charset="0"/>
                <a:cs typeface="Times New Roman" panose="02020603050405020304" pitchFamily="18" charset="0"/>
              </a:rPr>
              <a:t>[</a:t>
            </a:r>
            <a:r>
              <a:rPr lang="en-US" sz="2000" dirty="0" err="1">
                <a:latin typeface="Times New Roman" panose="02020603050405020304" pitchFamily="18" charset="0"/>
                <a:cs typeface="Times New Roman" panose="02020603050405020304" pitchFamily="18" charset="0"/>
              </a:rPr>
              <a:t>cat_cols</a:t>
            </a:r>
            <a:r>
              <a:rPr lang="en-US" sz="2000" dirty="0">
                <a:latin typeface="Times New Roman" panose="02020603050405020304" pitchFamily="18" charset="0"/>
                <a:cs typeface="Times New Roman" panose="02020603050405020304" pitchFamily="18" charset="0"/>
              </a:rPr>
              <a:t>] = </a:t>
            </a:r>
            <a:r>
              <a:rPr lang="en-US" sz="2000" dirty="0" err="1">
                <a:latin typeface="Times New Roman" panose="02020603050405020304" pitchFamily="18" charset="0"/>
                <a:cs typeface="Times New Roman" panose="02020603050405020304" pitchFamily="18" charset="0"/>
              </a:rPr>
              <a:t>fullData</a:t>
            </a:r>
            <a:r>
              <a:rPr lang="en-US" sz="2000" dirty="0">
                <a:latin typeface="Times New Roman" panose="02020603050405020304" pitchFamily="18" charset="0"/>
                <a:cs typeface="Times New Roman" panose="02020603050405020304" pitchFamily="18" charset="0"/>
              </a:rPr>
              <a:t>[</a:t>
            </a:r>
            <a:r>
              <a:rPr lang="en-US" sz="2000" dirty="0" err="1">
                <a:latin typeface="Times New Roman" panose="02020603050405020304" pitchFamily="18" charset="0"/>
                <a:cs typeface="Times New Roman" panose="02020603050405020304" pitchFamily="18" charset="0"/>
              </a:rPr>
              <a:t>cat_cols</a:t>
            </a:r>
            <a:r>
              <a:rPr lang="en-US" sz="2000" dirty="0">
                <a:latin typeface="Times New Roman" panose="02020603050405020304" pitchFamily="18" charset="0"/>
                <a:cs typeface="Times New Roman" panose="02020603050405020304" pitchFamily="18" charset="0"/>
              </a:rPr>
              <a:t>].</a:t>
            </a:r>
            <a:r>
              <a:rPr lang="en-US" sz="2000" dirty="0" err="1">
                <a:latin typeface="Times New Roman" panose="02020603050405020304" pitchFamily="18" charset="0"/>
                <a:cs typeface="Times New Roman" panose="02020603050405020304" pitchFamily="18" charset="0"/>
              </a:rPr>
              <a:t>fillna</a:t>
            </a:r>
            <a:r>
              <a:rPr lang="en-US" sz="2000" dirty="0">
                <a:latin typeface="Times New Roman" panose="02020603050405020304" pitchFamily="18" charset="0"/>
                <a:cs typeface="Times New Roman" panose="02020603050405020304" pitchFamily="18" charset="0"/>
              </a:rPr>
              <a:t>(value = -9999)</a:t>
            </a:r>
          </a:p>
          <a:p>
            <a:endParaRPr lang="en-US" sz="500" dirty="0"/>
          </a:p>
        </p:txBody>
      </p:sp>
    </p:spTree>
    <p:extLst>
      <p:ext uri="{BB962C8B-B14F-4D97-AF65-F5344CB8AC3E}">
        <p14:creationId xmlns:p14="http://schemas.microsoft.com/office/powerpoint/2010/main" val="4065075119"/>
      </p:ext>
    </p:extLst>
  </p:cSld>
  <p:clrMapOvr>
    <a:overrideClrMapping bg1="dk1" tx1="lt1" bg2="dk2" tx2="lt2" accent1="accent1" accent2="accent2" accent3="accent3" accent4="accent4" accent5="accent5" accent6="accent6" hlink="hlink" folHlink="folHlink"/>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56C20283-73E0-40EC-8AD8-057F581F64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28">
            <a:extLst>
              <a:ext uri="{FF2B5EF4-FFF2-40B4-BE49-F238E27FC236}">
                <a16:creationId xmlns:a16="http://schemas.microsoft.com/office/drawing/2014/main" id="{3FCC729B-E528-40C3-82D3-BA4375575E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960120" y="0"/>
            <a:ext cx="11218661" cy="6858000"/>
          </a:xfrm>
          <a:custGeom>
            <a:avLst/>
            <a:gdLst>
              <a:gd name="connsiteX0" fmla="*/ 0 w 11218661"/>
              <a:gd name="connsiteY0" fmla="*/ 0 h 6858000"/>
              <a:gd name="connsiteX1" fmla="*/ 8042507 w 11218661"/>
              <a:gd name="connsiteY1" fmla="*/ 0 h 6858000"/>
              <a:gd name="connsiteX2" fmla="*/ 11218661 w 11218661"/>
              <a:gd name="connsiteY2" fmla="*/ 6858000 h 6858000"/>
              <a:gd name="connsiteX3" fmla="*/ 0 w 1121866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218661" h="6858000">
                <a:moveTo>
                  <a:pt x="0" y="0"/>
                </a:moveTo>
                <a:lnTo>
                  <a:pt x="8042507" y="0"/>
                </a:lnTo>
                <a:lnTo>
                  <a:pt x="11218661" y="6858000"/>
                </a:lnTo>
                <a:lnTo>
                  <a:pt x="0" y="685800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26">
            <a:extLst>
              <a:ext uri="{FF2B5EF4-FFF2-40B4-BE49-F238E27FC236}">
                <a16:creationId xmlns:a16="http://schemas.microsoft.com/office/drawing/2014/main" id="{58F1FB8D-1842-4A04-998D-6CF047AB27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420248" y="0"/>
            <a:ext cx="10771752" cy="6858000"/>
          </a:xfrm>
          <a:custGeom>
            <a:avLst/>
            <a:gdLst>
              <a:gd name="connsiteX0" fmla="*/ 0 w 10771752"/>
              <a:gd name="connsiteY0" fmla="*/ 0 h 6858000"/>
              <a:gd name="connsiteX1" fmla="*/ 7595598 w 10771752"/>
              <a:gd name="connsiteY1" fmla="*/ 0 h 6858000"/>
              <a:gd name="connsiteX2" fmla="*/ 10771752 w 10771752"/>
              <a:gd name="connsiteY2" fmla="*/ 6858000 h 6858000"/>
              <a:gd name="connsiteX3" fmla="*/ 0 w 1077175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771752" h="6858000">
                <a:moveTo>
                  <a:pt x="0" y="0"/>
                </a:moveTo>
                <a:lnTo>
                  <a:pt x="7595598" y="0"/>
                </a:lnTo>
                <a:lnTo>
                  <a:pt x="10771752" y="6858000"/>
                </a:lnTo>
                <a:lnTo>
                  <a:pt x="0" y="685800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Content Placeholder 4" descr="A screenshot of a cell phone&#10;&#10;Description automatically generated">
            <a:extLst>
              <a:ext uri="{FF2B5EF4-FFF2-40B4-BE49-F238E27FC236}">
                <a16:creationId xmlns:a16="http://schemas.microsoft.com/office/drawing/2014/main" id="{FB90AF18-D6F8-4EAF-BD6A-3D15B1B61AC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368841" y="815976"/>
            <a:ext cx="7863039" cy="1854200"/>
          </a:xfrm>
        </p:spPr>
      </p:pic>
      <p:pic>
        <p:nvPicPr>
          <p:cNvPr id="7" name="Picture 6" descr="A screenshot of a cell phone&#10;&#10;Description automatically generated">
            <a:extLst>
              <a:ext uri="{FF2B5EF4-FFF2-40B4-BE49-F238E27FC236}">
                <a16:creationId xmlns:a16="http://schemas.microsoft.com/office/drawing/2014/main" id="{D6C1C2D7-D431-4F6E-A836-1B4CDAD813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92441" y="3581401"/>
            <a:ext cx="7970909" cy="3027185"/>
          </a:xfrm>
          <a:prstGeom prst="rect">
            <a:avLst/>
          </a:prstGeom>
        </p:spPr>
      </p:pic>
      <p:sp>
        <p:nvSpPr>
          <p:cNvPr id="8" name="Rectangle 7">
            <a:extLst>
              <a:ext uri="{FF2B5EF4-FFF2-40B4-BE49-F238E27FC236}">
                <a16:creationId xmlns:a16="http://schemas.microsoft.com/office/drawing/2014/main" id="{45479DC3-7C78-4F13-AF1F-68339EE7B7DC}"/>
              </a:ext>
            </a:extLst>
          </p:cNvPr>
          <p:cNvSpPr/>
          <p:nvPr/>
        </p:nvSpPr>
        <p:spPr>
          <a:xfrm>
            <a:off x="2853828" y="241818"/>
            <a:ext cx="5134098" cy="369332"/>
          </a:xfrm>
          <a:prstGeom prst="rect">
            <a:avLst/>
          </a:prstGeom>
        </p:spPr>
        <p:txBody>
          <a:bodyPr wrap="none">
            <a:spAutoFit/>
          </a:bodyPr>
          <a:lstStyle/>
          <a:p>
            <a:pPr lvl="0">
              <a:buFont typeface="Wingdings" panose="05000000000000000000" pitchFamily="2" charset="2"/>
              <a:buChar char="Ø"/>
            </a:pPr>
            <a:r>
              <a:rPr lang="en-US" b="1" dirty="0">
                <a:latin typeface="Times New Roman" panose="02020603050405020304" pitchFamily="18" charset="0"/>
                <a:cs typeface="Times New Roman" panose="02020603050405020304" pitchFamily="18" charset="0"/>
              </a:rPr>
              <a:t>Model Implementation without Cross Validation</a:t>
            </a:r>
            <a:endParaRPr lang="en-US" dirty="0">
              <a:latin typeface="Times New Roman" panose="02020603050405020304" pitchFamily="18" charset="0"/>
              <a:cs typeface="Times New Roman" panose="02020603050405020304" pitchFamily="18" charset="0"/>
            </a:endParaRPr>
          </a:p>
        </p:txBody>
      </p:sp>
      <p:sp>
        <p:nvSpPr>
          <p:cNvPr id="9" name="Rectangle 8">
            <a:extLst>
              <a:ext uri="{FF2B5EF4-FFF2-40B4-BE49-F238E27FC236}">
                <a16:creationId xmlns:a16="http://schemas.microsoft.com/office/drawing/2014/main" id="{2DE25C8A-D2E0-43DA-84C7-19BB84D7B04F}"/>
              </a:ext>
            </a:extLst>
          </p:cNvPr>
          <p:cNvSpPr/>
          <p:nvPr/>
        </p:nvSpPr>
        <p:spPr>
          <a:xfrm>
            <a:off x="3068566" y="3059668"/>
            <a:ext cx="2479525" cy="369332"/>
          </a:xfrm>
          <a:prstGeom prst="rect">
            <a:avLst/>
          </a:prstGeom>
        </p:spPr>
        <p:txBody>
          <a:bodyPr wrap="none">
            <a:spAutoFit/>
          </a:bodyPr>
          <a:lstStyle/>
          <a:p>
            <a:pPr lvl="0">
              <a:buFont typeface="Wingdings" panose="05000000000000000000" pitchFamily="2" charset="2"/>
              <a:buChar char="Ø"/>
            </a:pPr>
            <a:r>
              <a:rPr lang="en-US" b="1" dirty="0">
                <a:latin typeface="Times New Roman" panose="02020603050405020304" pitchFamily="18" charset="0"/>
                <a:cs typeface="Times New Roman" panose="02020603050405020304" pitchFamily="18" charset="0"/>
              </a:rPr>
              <a:t>Five Cross Validation</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58473167"/>
      </p:ext>
    </p:extLst>
  </p:cSld>
  <p:clrMapOvr>
    <a:overrideClrMapping bg1="dk1" tx1="lt1" bg2="dk2" tx2="lt2" accent1="accent1" accent2="accent2" accent3="accent3" accent4="accent4" accent5="accent5" accent6="accent6" hlink="hlink" folHlink="folHlink"/>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6C20283-73E0-40EC-8AD8-057F581F64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28">
            <a:extLst>
              <a:ext uri="{FF2B5EF4-FFF2-40B4-BE49-F238E27FC236}">
                <a16:creationId xmlns:a16="http://schemas.microsoft.com/office/drawing/2014/main" id="{3FCC729B-E528-40C3-82D3-BA4375575E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960120" y="0"/>
            <a:ext cx="11218661" cy="6858000"/>
          </a:xfrm>
          <a:custGeom>
            <a:avLst/>
            <a:gdLst>
              <a:gd name="connsiteX0" fmla="*/ 0 w 11218661"/>
              <a:gd name="connsiteY0" fmla="*/ 0 h 6858000"/>
              <a:gd name="connsiteX1" fmla="*/ 8042507 w 11218661"/>
              <a:gd name="connsiteY1" fmla="*/ 0 h 6858000"/>
              <a:gd name="connsiteX2" fmla="*/ 11218661 w 11218661"/>
              <a:gd name="connsiteY2" fmla="*/ 6858000 h 6858000"/>
              <a:gd name="connsiteX3" fmla="*/ 0 w 1121866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218661" h="6858000">
                <a:moveTo>
                  <a:pt x="0" y="0"/>
                </a:moveTo>
                <a:lnTo>
                  <a:pt x="8042507" y="0"/>
                </a:lnTo>
                <a:lnTo>
                  <a:pt x="11218661" y="6858000"/>
                </a:lnTo>
                <a:lnTo>
                  <a:pt x="0" y="685800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26">
            <a:extLst>
              <a:ext uri="{FF2B5EF4-FFF2-40B4-BE49-F238E27FC236}">
                <a16:creationId xmlns:a16="http://schemas.microsoft.com/office/drawing/2014/main" id="{58F1FB8D-1842-4A04-998D-6CF047AB27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420248" y="0"/>
            <a:ext cx="10771752" cy="6858000"/>
          </a:xfrm>
          <a:custGeom>
            <a:avLst/>
            <a:gdLst>
              <a:gd name="connsiteX0" fmla="*/ 0 w 10771752"/>
              <a:gd name="connsiteY0" fmla="*/ 0 h 6858000"/>
              <a:gd name="connsiteX1" fmla="*/ 7595598 w 10771752"/>
              <a:gd name="connsiteY1" fmla="*/ 0 h 6858000"/>
              <a:gd name="connsiteX2" fmla="*/ 10771752 w 10771752"/>
              <a:gd name="connsiteY2" fmla="*/ 6858000 h 6858000"/>
              <a:gd name="connsiteX3" fmla="*/ 0 w 1077175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771752" h="6858000">
                <a:moveTo>
                  <a:pt x="0" y="0"/>
                </a:moveTo>
                <a:lnTo>
                  <a:pt x="7595598" y="0"/>
                </a:lnTo>
                <a:lnTo>
                  <a:pt x="10771752" y="6858000"/>
                </a:lnTo>
                <a:lnTo>
                  <a:pt x="0" y="685800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B3EE1527-F163-4E9C-8DD0-91C3007A7DAD}"/>
              </a:ext>
            </a:extLst>
          </p:cNvPr>
          <p:cNvSpPr>
            <a:spLocks noGrp="1"/>
          </p:cNvSpPr>
          <p:nvPr>
            <p:ph type="title"/>
          </p:nvPr>
        </p:nvSpPr>
        <p:spPr>
          <a:xfrm>
            <a:off x="4366145" y="496518"/>
            <a:ext cx="7164493" cy="1325563"/>
          </a:xfrm>
        </p:spPr>
        <p:txBody>
          <a:bodyPr>
            <a:normAutofit/>
          </a:bodyPr>
          <a:lstStyle/>
          <a:p>
            <a:pPr algn="ctr"/>
            <a:r>
              <a:rPr lang="en-US" sz="3200" b="1" i="1" dirty="0">
                <a:latin typeface="Times New Roman" panose="02020603050405020304" pitchFamily="18" charset="0"/>
                <a:cs typeface="Times New Roman" panose="02020603050405020304" pitchFamily="18" charset="0"/>
              </a:rPr>
              <a:t>Random Forests</a:t>
            </a:r>
          </a:p>
        </p:txBody>
      </p:sp>
      <p:pic>
        <p:nvPicPr>
          <p:cNvPr id="4" name="Picture 3" descr="A picture containing room&#10;&#10;Description automatically generated">
            <a:extLst>
              <a:ext uri="{FF2B5EF4-FFF2-40B4-BE49-F238E27FC236}">
                <a16:creationId xmlns:a16="http://schemas.microsoft.com/office/drawing/2014/main" id="{C038427E-40A9-457A-8FBF-DFD8AB20C373}"/>
              </a:ext>
            </a:extLst>
          </p:cNvPr>
          <p:cNvPicPr/>
          <p:nvPr/>
        </p:nvPicPr>
        <p:blipFill>
          <a:blip r:embed="rId2">
            <a:extLst>
              <a:ext uri="{28A0092B-C50C-407E-A947-70E740481C1C}">
                <a14:useLocalDpi xmlns:a14="http://schemas.microsoft.com/office/drawing/2010/main" val="0"/>
              </a:ext>
            </a:extLst>
          </a:blip>
          <a:stretch>
            <a:fillRect/>
          </a:stretch>
        </p:blipFill>
        <p:spPr>
          <a:xfrm>
            <a:off x="480060" y="2131988"/>
            <a:ext cx="3425957" cy="2646551"/>
          </a:xfrm>
          <a:prstGeom prst="rect">
            <a:avLst/>
          </a:prstGeom>
        </p:spPr>
      </p:pic>
      <p:sp>
        <p:nvSpPr>
          <p:cNvPr id="3" name="Content Placeholder 2">
            <a:extLst>
              <a:ext uri="{FF2B5EF4-FFF2-40B4-BE49-F238E27FC236}">
                <a16:creationId xmlns:a16="http://schemas.microsoft.com/office/drawing/2014/main" id="{A7A991E2-C8BC-4E95-83BF-E4558FA6E5DA}"/>
              </a:ext>
            </a:extLst>
          </p:cNvPr>
          <p:cNvSpPr>
            <a:spLocks noGrp="1"/>
          </p:cNvSpPr>
          <p:nvPr>
            <p:ph idx="1"/>
          </p:nvPr>
        </p:nvSpPr>
        <p:spPr>
          <a:xfrm>
            <a:off x="4094923" y="1651540"/>
            <a:ext cx="7779026" cy="4205921"/>
          </a:xfrm>
        </p:spPr>
        <p:txBody>
          <a:bodyPr>
            <a:normAutofit/>
          </a:bodyPr>
          <a:lstStyle/>
          <a:p>
            <a:pPr algn="just"/>
            <a:r>
              <a:rPr lang="en-US" sz="2000" dirty="0">
                <a:latin typeface="Times New Roman" panose="02020603050405020304" pitchFamily="18" charset="0"/>
                <a:cs typeface="Times New Roman" panose="02020603050405020304" pitchFamily="18" charset="0"/>
              </a:rPr>
              <a:t>A Random Forest is an ensemble technique capable of performing both regression and classification tasks with the use of multiple decision trees</a:t>
            </a:r>
          </a:p>
          <a:p>
            <a:pPr algn="just"/>
            <a:r>
              <a:rPr lang="en-US" sz="2000" dirty="0">
                <a:latin typeface="Times New Roman" panose="02020603050405020304" pitchFamily="18" charset="0"/>
                <a:cs typeface="Times New Roman" panose="02020603050405020304" pitchFamily="18" charset="0"/>
              </a:rPr>
              <a:t>The random forest algorithm combines multiple algorithms of the same type i.e. multiple decision trees, resulting in a forest of trees, hence the name "Random Forest". The random forest algorithm can be used for both regression and classification tasks</a:t>
            </a:r>
            <a:endParaRPr lang="en-US" sz="2000" b="0" dirty="0">
              <a:effectLst/>
              <a:latin typeface="Times New Roman" panose="02020603050405020304" pitchFamily="18" charset="0"/>
              <a:cs typeface="Times New Roman" panose="02020603050405020304" pitchFamily="18" charset="0"/>
            </a:endParaRPr>
          </a:p>
          <a:p>
            <a:pPr algn="just"/>
            <a:r>
              <a:rPr lang="en-US" sz="2000" dirty="0">
                <a:latin typeface="Times New Roman" panose="02020603050405020304" pitchFamily="18" charset="0"/>
                <a:cs typeface="Times New Roman" panose="02020603050405020304" pitchFamily="18" charset="0"/>
              </a:rPr>
              <a:t>In case of a regression problem, for a new record, each tree in the forest predicts a value for Y (output). The final value can be calculated by taking the average of all the values predicted by all the trees in forest. Or, in case of a classification problem, each tree in the forest predicts the category to which the new record belongs. Finally, the new record is assigned to the category that wins the majority vote</a:t>
            </a:r>
            <a:endParaRPr lang="en-US" sz="2000" b="0" dirty="0">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52156551"/>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1345C5-C484-428E-BC40-952FAAE97A71}"/>
              </a:ext>
            </a:extLst>
          </p:cNvPr>
          <p:cNvSpPr>
            <a:spLocks noGrp="1"/>
          </p:cNvSpPr>
          <p:nvPr>
            <p:ph type="title"/>
          </p:nvPr>
        </p:nvSpPr>
        <p:spPr>
          <a:xfrm>
            <a:off x="468211" y="0"/>
            <a:ext cx="5314536" cy="1325563"/>
          </a:xfrm>
        </p:spPr>
        <p:txBody>
          <a:bodyPr>
            <a:normAutofit/>
          </a:bodyPr>
          <a:lstStyle/>
          <a:p>
            <a:r>
              <a:rPr lang="en-US" sz="2800" b="1" i="1" dirty="0">
                <a:latin typeface="Times New Roman" panose="02020603050405020304" pitchFamily="18" charset="0"/>
                <a:cs typeface="Times New Roman" panose="02020603050405020304" pitchFamily="18" charset="0"/>
              </a:rPr>
              <a:t>OVERVIEW</a:t>
            </a:r>
          </a:p>
        </p:txBody>
      </p:sp>
      <p:sp>
        <p:nvSpPr>
          <p:cNvPr id="3" name="Content Placeholder 2">
            <a:extLst>
              <a:ext uri="{FF2B5EF4-FFF2-40B4-BE49-F238E27FC236}">
                <a16:creationId xmlns:a16="http://schemas.microsoft.com/office/drawing/2014/main" id="{8B29D898-1829-462D-8F1A-C41A17D8BAAE}"/>
              </a:ext>
            </a:extLst>
          </p:cNvPr>
          <p:cNvSpPr>
            <a:spLocks noGrp="1"/>
          </p:cNvSpPr>
          <p:nvPr>
            <p:ph idx="1"/>
          </p:nvPr>
        </p:nvSpPr>
        <p:spPr>
          <a:xfrm>
            <a:off x="282080" y="1152101"/>
            <a:ext cx="6217020" cy="4328360"/>
          </a:xfrm>
        </p:spPr>
        <p:txBody>
          <a:bodyPr anchor="t">
            <a:noAutofit/>
          </a:bodyPr>
          <a:lstStyle/>
          <a:p>
            <a:pPr algn="just"/>
            <a:r>
              <a:rPr lang="en-US" sz="2000" dirty="0">
                <a:latin typeface="Times New Roman" panose="02020603050405020304" pitchFamily="18" charset="0"/>
                <a:cs typeface="Times New Roman" panose="02020603050405020304" pitchFamily="18" charset="0"/>
              </a:rPr>
              <a:t>Lending Club is a US peer-to-peer lending company. </a:t>
            </a:r>
          </a:p>
          <a:p>
            <a:pPr algn="just"/>
            <a:r>
              <a:rPr lang="en-US" sz="2000" dirty="0">
                <a:latin typeface="Times New Roman" panose="02020603050405020304" pitchFamily="18" charset="0"/>
                <a:cs typeface="Times New Roman" panose="02020603050405020304" pitchFamily="18" charset="0"/>
              </a:rPr>
              <a:t>The company asserted that $15.98 billion in loans had been arising through its platform up to December 31,2015</a:t>
            </a:r>
          </a:p>
          <a:p>
            <a:pPr algn="just"/>
            <a:r>
              <a:rPr lang="en-US" sz="2000" dirty="0">
                <a:latin typeface="Times New Roman" panose="02020603050405020304" pitchFamily="18" charset="0"/>
                <a:cs typeface="Times New Roman" panose="02020603050405020304" pitchFamily="18" charset="0"/>
              </a:rPr>
              <a:t>The Lending Club enables borrowers to possess unsecured personal loans between the range of $1,000 and $40,000</a:t>
            </a:r>
          </a:p>
          <a:p>
            <a:pPr algn="just"/>
            <a:r>
              <a:rPr lang="en-US" sz="2000" dirty="0">
                <a:latin typeface="Times New Roman" panose="02020603050405020304" pitchFamily="18" charset="0"/>
                <a:cs typeface="Times New Roman" panose="02020603050405020304" pitchFamily="18" charset="0"/>
              </a:rPr>
              <a:t>The standard loan period is of three years. Thereby, all the Investors can search and find the listing of loans on the website of Lending Club and therefore choose loans that they wish to invest in based on the information supplied about the borrower, the amount, grade, and the purpose of the loan</a:t>
            </a:r>
          </a:p>
          <a:p>
            <a:pPr algn="just"/>
            <a:r>
              <a:rPr lang="en-US" sz="2000" dirty="0">
                <a:latin typeface="Times New Roman" panose="02020603050405020304" pitchFamily="18" charset="0"/>
                <a:cs typeface="Times New Roman" panose="02020603050405020304" pitchFamily="18" charset="0"/>
              </a:rPr>
              <a:t>Investors make money from the interests</a:t>
            </a:r>
          </a:p>
          <a:p>
            <a:pPr algn="just"/>
            <a:r>
              <a:rPr lang="en-US" sz="2000" dirty="0">
                <a:latin typeface="Times New Roman" panose="02020603050405020304" pitchFamily="18" charset="0"/>
                <a:cs typeface="Times New Roman" panose="02020603050405020304" pitchFamily="18" charset="0"/>
              </a:rPr>
              <a:t> Lending Club makes a profit by charging the borrowers a fee called the origination fee and for investors a service fee</a:t>
            </a:r>
          </a:p>
        </p:txBody>
      </p:sp>
      <p:sp>
        <p:nvSpPr>
          <p:cNvPr id="2052" name="Freeform: Shape 191">
            <a:extLst>
              <a:ext uri="{FF2B5EF4-FFF2-40B4-BE49-F238E27FC236}">
                <a16:creationId xmlns:a16="http://schemas.microsoft.com/office/drawing/2014/main" id="{CF62D2A7-8207-488C-9F46-316BA81A16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58278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53" name="Freeform: Shape 192">
            <a:extLst>
              <a:ext uri="{FF2B5EF4-FFF2-40B4-BE49-F238E27FC236}">
                <a16:creationId xmlns:a16="http://schemas.microsoft.com/office/drawing/2014/main" id="{52AC6D7F-F068-4E11-BB06-F601D89BB9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50141" y="-2"/>
            <a:ext cx="5441859" cy="5654940"/>
          </a:xfrm>
          <a:custGeom>
            <a:avLst/>
            <a:gdLst>
              <a:gd name="connsiteX0" fmla="*/ 1041368 w 5441859"/>
              <a:gd name="connsiteY0" fmla="*/ 0 h 5654940"/>
              <a:gd name="connsiteX1" fmla="*/ 5441859 w 5441859"/>
              <a:gd name="connsiteY1" fmla="*/ 0 h 5654940"/>
              <a:gd name="connsiteX2" fmla="*/ 5441859 w 5441859"/>
              <a:gd name="connsiteY2" fmla="*/ 4820612 h 5654940"/>
              <a:gd name="connsiteX3" fmla="*/ 5285166 w 5441859"/>
              <a:gd name="connsiteY3" fmla="*/ 4957981 h 5654940"/>
              <a:gd name="connsiteX4" fmla="*/ 3267719 w 5441859"/>
              <a:gd name="connsiteY4" fmla="*/ 5654940 h 5654940"/>
              <a:gd name="connsiteX5" fmla="*/ 0 w 5441859"/>
              <a:gd name="connsiteY5" fmla="*/ 2387221 h 5654940"/>
              <a:gd name="connsiteX6" fmla="*/ 957093 w 5441859"/>
              <a:gd name="connsiteY6" fmla="*/ 76595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1041368" y="0"/>
                </a:moveTo>
                <a:lnTo>
                  <a:pt x="5441859" y="0"/>
                </a:lnTo>
                <a:lnTo>
                  <a:pt x="5441859" y="4820612"/>
                </a:lnTo>
                <a:lnTo>
                  <a:pt x="5285166" y="4957981"/>
                </a:lnTo>
                <a:cubicBezTo>
                  <a:pt x="4729628" y="5394557"/>
                  <a:pt x="4029081" y="5654940"/>
                  <a:pt x="3267719" y="5654940"/>
                </a:cubicBezTo>
                <a:cubicBezTo>
                  <a:pt x="1463008" y="5654940"/>
                  <a:pt x="0" y="4191932"/>
                  <a:pt x="0" y="2387221"/>
                </a:cubicBezTo>
                <a:cubicBezTo>
                  <a:pt x="0" y="1484866"/>
                  <a:pt x="365752" y="667936"/>
                  <a:pt x="957093" y="76595"/>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2050" name="Picture 2">
            <a:extLst>
              <a:ext uri="{FF2B5EF4-FFF2-40B4-BE49-F238E27FC236}">
                <a16:creationId xmlns:a16="http://schemas.microsoft.com/office/drawing/2014/main" id="{E3B15F51-9503-474B-843C-B115E567A8E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3105" r="2" b="9474"/>
          <a:stretch/>
        </p:blipFill>
        <p:spPr bwMode="auto">
          <a:xfrm>
            <a:off x="7633252" y="1963620"/>
            <a:ext cx="4047595" cy="12318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4231980"/>
      </p:ext>
    </p:extLst>
  </p:cSld>
  <p:clrMapOvr>
    <a:overrideClrMapping bg1="dk1" tx1="lt1" bg2="dk2" tx2="lt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264B62A-FABC-4198-931F-0B8238F33954}"/>
              </a:ext>
            </a:extLst>
          </p:cNvPr>
          <p:cNvSpPr>
            <a:spLocks noGrp="1"/>
          </p:cNvSpPr>
          <p:nvPr>
            <p:ph idx="1"/>
          </p:nvPr>
        </p:nvSpPr>
        <p:spPr>
          <a:xfrm>
            <a:off x="492827" y="142875"/>
            <a:ext cx="10346623" cy="6515100"/>
          </a:xfrm>
        </p:spPr>
        <p:txBody>
          <a:bodyPr>
            <a:noAutofit/>
          </a:bodyPr>
          <a:lstStyle/>
          <a:p>
            <a:r>
              <a:rPr lang="en-US" sz="1700" b="1" dirty="0">
                <a:latin typeface="Times New Roman" panose="02020603050405020304" pitchFamily="18" charset="0"/>
                <a:cs typeface="Times New Roman" panose="02020603050405020304" pitchFamily="18" charset="0"/>
              </a:rPr>
              <a:t>We Choose Features that were given as Significant from Lasso-CV Feature Selection Algorithm:-</a:t>
            </a:r>
          </a:p>
          <a:p>
            <a:pPr marL="457200" lvl="1" indent="0">
              <a:buNone/>
            </a:pPr>
            <a:r>
              <a:rPr lang="en-US" sz="1700" i="1" dirty="0" err="1">
                <a:latin typeface="Times New Roman" panose="02020603050405020304" pitchFamily="18" charset="0"/>
                <a:cs typeface="Times New Roman" panose="02020603050405020304" pitchFamily="18" charset="0"/>
              </a:rPr>
              <a:t>selected_features</a:t>
            </a:r>
            <a:r>
              <a:rPr lang="en-US" sz="1700" i="1" dirty="0">
                <a:latin typeface="Times New Roman" panose="02020603050405020304" pitchFamily="18" charset="0"/>
                <a:cs typeface="Times New Roman" panose="02020603050405020304" pitchFamily="18" charset="0"/>
              </a:rPr>
              <a:t> = ['grade_C','grade_D','</a:t>
            </a:r>
            <a:r>
              <a:rPr lang="en-US" sz="1700" i="1" dirty="0" err="1">
                <a:latin typeface="Times New Roman" panose="02020603050405020304" pitchFamily="18" charset="0"/>
                <a:cs typeface="Times New Roman" panose="02020603050405020304" pitchFamily="18" charset="0"/>
              </a:rPr>
              <a:t>grade_E</a:t>
            </a:r>
            <a:r>
              <a:rPr lang="en-US" sz="1700" i="1" dirty="0">
                <a:latin typeface="Times New Roman" panose="02020603050405020304" pitchFamily="18" charset="0"/>
                <a:cs typeface="Times New Roman" panose="02020603050405020304" pitchFamily="18" charset="0"/>
              </a:rPr>
              <a:t>', 'grade_F','grade_G','</a:t>
            </a:r>
            <a:r>
              <a:rPr lang="en-US" sz="1700" i="1" dirty="0" err="1">
                <a:latin typeface="Times New Roman" panose="02020603050405020304" pitchFamily="18" charset="0"/>
                <a:cs typeface="Times New Roman" panose="02020603050405020304" pitchFamily="18" charset="0"/>
              </a:rPr>
              <a:t>total_rec_int</a:t>
            </a:r>
            <a:r>
              <a:rPr lang="en-US" sz="1700" i="1" dirty="0">
                <a:latin typeface="Times New Roman" panose="02020603050405020304" pitchFamily="18" charset="0"/>
                <a:cs typeface="Times New Roman" panose="02020603050405020304" pitchFamily="18" charset="0"/>
              </a:rPr>
              <a:t>', 'total_pymnt_inv','funded_amnt_inv','sub_grade_B5', 'sub_grade_B4','sub_grade_C5','sub_grade_C4', 'sub_grade_C3','sub_grade_D5','int_rate’] ;        </a:t>
            </a:r>
          </a:p>
          <a:p>
            <a:pPr marL="457200" lvl="1" indent="0">
              <a:buNone/>
            </a:pPr>
            <a:r>
              <a:rPr lang="en-US" sz="1700" i="1" dirty="0">
                <a:latin typeface="Times New Roman" panose="02020603050405020304" pitchFamily="18" charset="0"/>
                <a:cs typeface="Times New Roman" panose="02020603050405020304" pitchFamily="18" charset="0"/>
              </a:rPr>
              <a:t> features = df[</a:t>
            </a:r>
            <a:r>
              <a:rPr lang="en-US" sz="1700" i="1" dirty="0" err="1">
                <a:latin typeface="Times New Roman" panose="02020603050405020304" pitchFamily="18" charset="0"/>
                <a:cs typeface="Times New Roman" panose="02020603050405020304" pitchFamily="18" charset="0"/>
              </a:rPr>
              <a:t>selected_features</a:t>
            </a:r>
            <a:r>
              <a:rPr lang="en-US" sz="1700" i="1" dirty="0">
                <a:latin typeface="Times New Roman" panose="02020603050405020304" pitchFamily="18" charset="0"/>
                <a:cs typeface="Times New Roman" panose="02020603050405020304" pitchFamily="18" charset="0"/>
              </a:rPr>
              <a:t>]</a:t>
            </a:r>
          </a:p>
          <a:p>
            <a:r>
              <a:rPr lang="en-US" sz="1700" b="1" dirty="0">
                <a:latin typeface="Times New Roman" panose="02020603050405020304" pitchFamily="18" charset="0"/>
                <a:cs typeface="Times New Roman" panose="02020603050405020304" pitchFamily="18" charset="0"/>
              </a:rPr>
              <a:t>Converting </a:t>
            </a:r>
            <a:r>
              <a:rPr lang="en-US" sz="1700" b="1" dirty="0" err="1">
                <a:latin typeface="Times New Roman" panose="02020603050405020304" pitchFamily="18" charset="0"/>
                <a:cs typeface="Times New Roman" panose="02020603050405020304" pitchFamily="18" charset="0"/>
              </a:rPr>
              <a:t>Dataframes</a:t>
            </a:r>
            <a:r>
              <a:rPr lang="en-US" sz="1700" b="1" dirty="0">
                <a:latin typeface="Times New Roman" panose="02020603050405020304" pitchFamily="18" charset="0"/>
                <a:cs typeface="Times New Roman" panose="02020603050405020304" pitchFamily="18" charset="0"/>
              </a:rPr>
              <a:t> to Individual arrays of features and labels to fit to a model</a:t>
            </a:r>
          </a:p>
          <a:p>
            <a:pPr marL="457200" lvl="1" indent="0">
              <a:buNone/>
            </a:pPr>
            <a:r>
              <a:rPr lang="en-US" sz="1700" i="1" dirty="0">
                <a:latin typeface="Times New Roman" panose="02020603050405020304" pitchFamily="18" charset="0"/>
                <a:cs typeface="Times New Roman" panose="02020603050405020304" pitchFamily="18" charset="0"/>
              </a:rPr>
              <a:t>labels = </a:t>
            </a:r>
            <a:r>
              <a:rPr lang="en-US" sz="1700" i="1" dirty="0" err="1">
                <a:latin typeface="Times New Roman" panose="02020603050405020304" pitchFamily="18" charset="0"/>
                <a:cs typeface="Times New Roman" panose="02020603050405020304" pitchFamily="18" charset="0"/>
              </a:rPr>
              <a:t>np.array</a:t>
            </a:r>
            <a:r>
              <a:rPr lang="en-US" sz="1700" i="1" dirty="0">
                <a:latin typeface="Times New Roman" panose="02020603050405020304" pitchFamily="18" charset="0"/>
                <a:cs typeface="Times New Roman" panose="02020603050405020304" pitchFamily="18" charset="0"/>
              </a:rPr>
              <a:t>(features['</a:t>
            </a:r>
            <a:r>
              <a:rPr lang="en-US" sz="1700" i="1" dirty="0" err="1">
                <a:latin typeface="Times New Roman" panose="02020603050405020304" pitchFamily="18" charset="0"/>
                <a:cs typeface="Times New Roman" panose="02020603050405020304" pitchFamily="18" charset="0"/>
              </a:rPr>
              <a:t>int_rate</a:t>
            </a:r>
            <a:r>
              <a:rPr lang="en-US" sz="1700" i="1" dirty="0">
                <a:latin typeface="Times New Roman" panose="02020603050405020304" pitchFamily="18" charset="0"/>
                <a:cs typeface="Times New Roman" panose="02020603050405020304" pitchFamily="18" charset="0"/>
              </a:rPr>
              <a:t>’])</a:t>
            </a:r>
          </a:p>
          <a:p>
            <a:pPr marL="457200" lvl="1" indent="0">
              <a:buNone/>
            </a:pPr>
            <a:r>
              <a:rPr lang="en-US" sz="1700" i="1" dirty="0">
                <a:latin typeface="Times New Roman" panose="02020603050405020304" pitchFamily="18" charset="0"/>
                <a:cs typeface="Times New Roman" panose="02020603050405020304" pitchFamily="18" charset="0"/>
              </a:rPr>
              <a:t>features= </a:t>
            </a:r>
            <a:r>
              <a:rPr lang="en-US" sz="1700" i="1" dirty="0" err="1">
                <a:latin typeface="Times New Roman" panose="02020603050405020304" pitchFamily="18" charset="0"/>
                <a:cs typeface="Times New Roman" panose="02020603050405020304" pitchFamily="18" charset="0"/>
              </a:rPr>
              <a:t>features.drop</a:t>
            </a:r>
            <a:r>
              <a:rPr lang="en-US" sz="1700" i="1" dirty="0">
                <a:latin typeface="Times New Roman" panose="02020603050405020304" pitchFamily="18" charset="0"/>
                <a:cs typeface="Times New Roman" panose="02020603050405020304" pitchFamily="18" charset="0"/>
              </a:rPr>
              <a:t>('</a:t>
            </a:r>
            <a:r>
              <a:rPr lang="en-US" sz="1700" i="1" dirty="0" err="1">
                <a:latin typeface="Times New Roman" panose="02020603050405020304" pitchFamily="18" charset="0"/>
                <a:cs typeface="Times New Roman" panose="02020603050405020304" pitchFamily="18" charset="0"/>
              </a:rPr>
              <a:t>int_rate</a:t>
            </a:r>
            <a:r>
              <a:rPr lang="en-US" sz="1700" i="1" dirty="0">
                <a:latin typeface="Times New Roman" panose="02020603050405020304" pitchFamily="18" charset="0"/>
                <a:cs typeface="Times New Roman" panose="02020603050405020304" pitchFamily="18" charset="0"/>
              </a:rPr>
              <a:t>', axis = 1)</a:t>
            </a:r>
          </a:p>
          <a:p>
            <a:r>
              <a:rPr lang="en-US" sz="1700" b="1" dirty="0">
                <a:latin typeface="Times New Roman" panose="02020603050405020304" pitchFamily="18" charset="0"/>
                <a:cs typeface="Times New Roman" panose="02020603050405020304" pitchFamily="18" charset="0"/>
              </a:rPr>
              <a:t> Convert to </a:t>
            </a:r>
            <a:r>
              <a:rPr lang="en-US" sz="1700" b="1" dirty="0" err="1">
                <a:latin typeface="Times New Roman" panose="02020603050405020304" pitchFamily="18" charset="0"/>
                <a:cs typeface="Times New Roman" panose="02020603050405020304" pitchFamily="18" charset="0"/>
              </a:rPr>
              <a:t>numpy</a:t>
            </a:r>
            <a:r>
              <a:rPr lang="en-US" sz="1700" b="1" dirty="0">
                <a:latin typeface="Times New Roman" panose="02020603050405020304" pitchFamily="18" charset="0"/>
                <a:cs typeface="Times New Roman" panose="02020603050405020304" pitchFamily="18" charset="0"/>
              </a:rPr>
              <a:t> array</a:t>
            </a:r>
          </a:p>
          <a:p>
            <a:pPr marL="457200" lvl="1" indent="0">
              <a:buNone/>
            </a:pPr>
            <a:r>
              <a:rPr lang="en-US" sz="1700" i="1" dirty="0">
                <a:latin typeface="Times New Roman" panose="02020603050405020304" pitchFamily="18" charset="0"/>
                <a:cs typeface="Times New Roman" panose="02020603050405020304" pitchFamily="18" charset="0"/>
              </a:rPr>
              <a:t>features = </a:t>
            </a:r>
            <a:r>
              <a:rPr lang="en-US" sz="1700" i="1" dirty="0" err="1">
                <a:latin typeface="Times New Roman" panose="02020603050405020304" pitchFamily="18" charset="0"/>
                <a:cs typeface="Times New Roman" panose="02020603050405020304" pitchFamily="18" charset="0"/>
              </a:rPr>
              <a:t>np.array</a:t>
            </a:r>
            <a:r>
              <a:rPr lang="en-US" sz="1700" i="1" dirty="0">
                <a:latin typeface="Times New Roman" panose="02020603050405020304" pitchFamily="18" charset="0"/>
                <a:cs typeface="Times New Roman" panose="02020603050405020304" pitchFamily="18" charset="0"/>
              </a:rPr>
              <a:t>(features)</a:t>
            </a:r>
          </a:p>
          <a:p>
            <a:r>
              <a:rPr lang="en-US" sz="1700" b="1" dirty="0">
                <a:latin typeface="Times New Roman" panose="02020603050405020304" pitchFamily="18" charset="0"/>
                <a:cs typeface="Times New Roman" panose="02020603050405020304" pitchFamily="18" charset="0"/>
              </a:rPr>
              <a:t>Using </a:t>
            </a:r>
            <a:r>
              <a:rPr lang="en-US" sz="1700" b="1" dirty="0" err="1">
                <a:latin typeface="Times New Roman" panose="02020603050405020304" pitchFamily="18" charset="0"/>
                <a:cs typeface="Times New Roman" panose="02020603050405020304" pitchFamily="18" charset="0"/>
              </a:rPr>
              <a:t>Skicit</a:t>
            </a:r>
            <a:r>
              <a:rPr lang="en-US" sz="1700" b="1" dirty="0">
                <a:latin typeface="Times New Roman" panose="02020603050405020304" pitchFamily="18" charset="0"/>
                <a:cs typeface="Times New Roman" panose="02020603050405020304" pitchFamily="18" charset="0"/>
              </a:rPr>
              <a:t>-learn to split data into training and testing sets:-</a:t>
            </a:r>
          </a:p>
          <a:p>
            <a:pPr marL="457200" lvl="1" indent="0">
              <a:buNone/>
            </a:pPr>
            <a:r>
              <a:rPr lang="en-US" sz="1700" i="1" dirty="0" err="1">
                <a:latin typeface="Times New Roman" panose="02020603050405020304" pitchFamily="18" charset="0"/>
                <a:cs typeface="Times New Roman" panose="02020603050405020304" pitchFamily="18" charset="0"/>
              </a:rPr>
              <a:t>train_features</a:t>
            </a:r>
            <a:r>
              <a:rPr lang="en-US" sz="1700" i="1" dirty="0">
                <a:latin typeface="Times New Roman" panose="02020603050405020304" pitchFamily="18" charset="0"/>
                <a:cs typeface="Times New Roman" panose="02020603050405020304" pitchFamily="18" charset="0"/>
              </a:rPr>
              <a:t>, </a:t>
            </a:r>
            <a:r>
              <a:rPr lang="en-US" sz="1700" i="1" dirty="0" err="1">
                <a:latin typeface="Times New Roman" panose="02020603050405020304" pitchFamily="18" charset="0"/>
                <a:cs typeface="Times New Roman" panose="02020603050405020304" pitchFamily="18" charset="0"/>
              </a:rPr>
              <a:t>test_features</a:t>
            </a:r>
            <a:r>
              <a:rPr lang="en-US" sz="1700" i="1" dirty="0">
                <a:latin typeface="Times New Roman" panose="02020603050405020304" pitchFamily="18" charset="0"/>
                <a:cs typeface="Times New Roman" panose="02020603050405020304" pitchFamily="18" charset="0"/>
              </a:rPr>
              <a:t>, </a:t>
            </a:r>
            <a:r>
              <a:rPr lang="en-US" sz="1700" i="1" dirty="0" err="1">
                <a:latin typeface="Times New Roman" panose="02020603050405020304" pitchFamily="18" charset="0"/>
                <a:cs typeface="Times New Roman" panose="02020603050405020304" pitchFamily="18" charset="0"/>
              </a:rPr>
              <a:t>train_labels</a:t>
            </a:r>
            <a:r>
              <a:rPr lang="en-US" sz="1700" i="1" dirty="0">
                <a:latin typeface="Times New Roman" panose="02020603050405020304" pitchFamily="18" charset="0"/>
                <a:cs typeface="Times New Roman" panose="02020603050405020304" pitchFamily="18" charset="0"/>
              </a:rPr>
              <a:t>, </a:t>
            </a:r>
            <a:r>
              <a:rPr lang="en-US" sz="1700" i="1" dirty="0" err="1">
                <a:latin typeface="Times New Roman" panose="02020603050405020304" pitchFamily="18" charset="0"/>
                <a:cs typeface="Times New Roman" panose="02020603050405020304" pitchFamily="18" charset="0"/>
              </a:rPr>
              <a:t>test_labels</a:t>
            </a:r>
            <a:r>
              <a:rPr lang="en-US" sz="1700" i="1" dirty="0">
                <a:latin typeface="Times New Roman" panose="02020603050405020304" pitchFamily="18" charset="0"/>
                <a:cs typeface="Times New Roman" panose="02020603050405020304" pitchFamily="18" charset="0"/>
              </a:rPr>
              <a:t> = </a:t>
            </a:r>
            <a:r>
              <a:rPr lang="en-US" sz="1700" i="1" dirty="0" err="1">
                <a:latin typeface="Times New Roman" panose="02020603050405020304" pitchFamily="18" charset="0"/>
                <a:cs typeface="Times New Roman" panose="02020603050405020304" pitchFamily="18" charset="0"/>
              </a:rPr>
              <a:t>train_test_split</a:t>
            </a:r>
            <a:r>
              <a:rPr lang="en-US" sz="1700" i="1" dirty="0">
                <a:latin typeface="Times New Roman" panose="02020603050405020304" pitchFamily="18" charset="0"/>
                <a:cs typeface="Times New Roman" panose="02020603050405020304" pitchFamily="18" charset="0"/>
              </a:rPr>
              <a:t>(features, labels, </a:t>
            </a:r>
            <a:r>
              <a:rPr lang="en-US" sz="1700" i="1" dirty="0" err="1">
                <a:latin typeface="Times New Roman" panose="02020603050405020304" pitchFamily="18" charset="0"/>
                <a:cs typeface="Times New Roman" panose="02020603050405020304" pitchFamily="18" charset="0"/>
              </a:rPr>
              <a:t>test_size</a:t>
            </a:r>
            <a:r>
              <a:rPr lang="en-US" sz="1700" i="1" dirty="0">
                <a:latin typeface="Times New Roman" panose="02020603050405020304" pitchFamily="18" charset="0"/>
                <a:cs typeface="Times New Roman" panose="02020603050405020304" pitchFamily="18" charset="0"/>
              </a:rPr>
              <a:t> = 0.25,</a:t>
            </a:r>
          </a:p>
          <a:p>
            <a:pPr marL="457200" lvl="1" indent="0">
              <a:buNone/>
            </a:pPr>
            <a:r>
              <a:rPr lang="en-US" sz="1700" i="1" dirty="0">
                <a:latin typeface="Times New Roman" panose="02020603050405020304" pitchFamily="18" charset="0"/>
                <a:cs typeface="Times New Roman" panose="02020603050405020304" pitchFamily="18" charset="0"/>
              </a:rPr>
              <a:t>                                                                           </a:t>
            </a:r>
            <a:r>
              <a:rPr lang="en-US" sz="1700" i="1" dirty="0" err="1">
                <a:latin typeface="Times New Roman" panose="02020603050405020304" pitchFamily="18" charset="0"/>
                <a:cs typeface="Times New Roman" panose="02020603050405020304" pitchFamily="18" charset="0"/>
              </a:rPr>
              <a:t>random_state</a:t>
            </a:r>
            <a:r>
              <a:rPr lang="en-US" sz="1700" i="1" dirty="0">
                <a:latin typeface="Times New Roman" panose="02020603050405020304" pitchFamily="18" charset="0"/>
                <a:cs typeface="Times New Roman" panose="02020603050405020304" pitchFamily="18" charset="0"/>
              </a:rPr>
              <a:t> = 42)</a:t>
            </a:r>
          </a:p>
          <a:p>
            <a:r>
              <a:rPr lang="en-US" sz="1700" b="1" dirty="0">
                <a:latin typeface="Times New Roman" panose="02020603050405020304" pitchFamily="18" charset="0"/>
                <a:cs typeface="Times New Roman" panose="02020603050405020304" pitchFamily="18" charset="0"/>
              </a:rPr>
              <a:t>Generate Evaluation function :-</a:t>
            </a:r>
          </a:p>
          <a:p>
            <a:pPr marL="457200" lvl="1" indent="0">
              <a:buNone/>
            </a:pPr>
            <a:r>
              <a:rPr lang="en-US" sz="1700" i="1" dirty="0">
                <a:latin typeface="Times New Roman" panose="02020603050405020304" pitchFamily="18" charset="0"/>
                <a:cs typeface="Times New Roman" panose="02020603050405020304" pitchFamily="18" charset="0"/>
              </a:rPr>
              <a:t> </a:t>
            </a:r>
            <a:r>
              <a:rPr lang="en-US" sz="1700" i="1" dirty="0" err="1">
                <a:latin typeface="Times New Roman" panose="02020603050405020304" pitchFamily="18" charset="0"/>
                <a:cs typeface="Times New Roman" panose="02020603050405020304" pitchFamily="18" charset="0"/>
              </a:rPr>
              <a:t>mape_train</a:t>
            </a:r>
            <a:r>
              <a:rPr lang="en-US" sz="1700" i="1" dirty="0">
                <a:latin typeface="Times New Roman" panose="02020603050405020304" pitchFamily="18" charset="0"/>
                <a:cs typeface="Times New Roman" panose="02020603050405020304" pitchFamily="18" charset="0"/>
              </a:rPr>
              <a:t> = 100 * </a:t>
            </a:r>
            <a:r>
              <a:rPr lang="en-US" sz="1700" i="1" dirty="0" err="1">
                <a:latin typeface="Times New Roman" panose="02020603050405020304" pitchFamily="18" charset="0"/>
                <a:cs typeface="Times New Roman" panose="02020603050405020304" pitchFamily="18" charset="0"/>
              </a:rPr>
              <a:t>np.mean</a:t>
            </a:r>
            <a:r>
              <a:rPr lang="en-US" sz="1700" i="1" dirty="0">
                <a:latin typeface="Times New Roman" panose="02020603050405020304" pitchFamily="18" charset="0"/>
                <a:cs typeface="Times New Roman" panose="02020603050405020304" pitchFamily="18" charset="0"/>
              </a:rPr>
              <a:t>(</a:t>
            </a:r>
            <a:r>
              <a:rPr lang="en-US" sz="1700" i="1" dirty="0" err="1">
                <a:latin typeface="Times New Roman" panose="02020603050405020304" pitchFamily="18" charset="0"/>
                <a:cs typeface="Times New Roman" panose="02020603050405020304" pitchFamily="18" charset="0"/>
              </a:rPr>
              <a:t>errors_train</a:t>
            </a:r>
            <a:r>
              <a:rPr lang="en-US" sz="1700" i="1" dirty="0">
                <a:latin typeface="Times New Roman" panose="02020603050405020304" pitchFamily="18" charset="0"/>
                <a:cs typeface="Times New Roman" panose="02020603050405020304" pitchFamily="18" charset="0"/>
              </a:rPr>
              <a:t> / </a:t>
            </a:r>
            <a:r>
              <a:rPr lang="en-US" sz="1700" i="1" dirty="0" err="1">
                <a:latin typeface="Times New Roman" panose="02020603050405020304" pitchFamily="18" charset="0"/>
                <a:cs typeface="Times New Roman" panose="02020603050405020304" pitchFamily="18" charset="0"/>
              </a:rPr>
              <a:t>Y_train</a:t>
            </a:r>
            <a:r>
              <a:rPr lang="en-US" sz="1700" i="1" dirty="0">
                <a:latin typeface="Times New Roman" panose="02020603050405020304" pitchFamily="18" charset="0"/>
                <a:cs typeface="Times New Roman" panose="02020603050405020304" pitchFamily="18" charset="0"/>
              </a:rPr>
              <a:t>)</a:t>
            </a:r>
          </a:p>
          <a:p>
            <a:pPr marL="457200" lvl="1" indent="0">
              <a:buNone/>
            </a:pPr>
            <a:r>
              <a:rPr lang="en-US" sz="1700" i="1" dirty="0">
                <a:latin typeface="Times New Roman" panose="02020603050405020304" pitchFamily="18" charset="0"/>
                <a:cs typeface="Times New Roman" panose="02020603050405020304" pitchFamily="18" charset="0"/>
              </a:rPr>
              <a:t> </a:t>
            </a:r>
            <a:r>
              <a:rPr lang="en-US" sz="1700" i="1" dirty="0" err="1">
                <a:latin typeface="Times New Roman" panose="02020603050405020304" pitchFamily="18" charset="0"/>
                <a:cs typeface="Times New Roman" panose="02020603050405020304" pitchFamily="18" charset="0"/>
              </a:rPr>
              <a:t>mape_test</a:t>
            </a:r>
            <a:r>
              <a:rPr lang="en-US" sz="1700" i="1" dirty="0">
                <a:latin typeface="Times New Roman" panose="02020603050405020304" pitchFamily="18" charset="0"/>
                <a:cs typeface="Times New Roman" panose="02020603050405020304" pitchFamily="18" charset="0"/>
              </a:rPr>
              <a:t> = 100 * </a:t>
            </a:r>
            <a:r>
              <a:rPr lang="en-US" sz="1700" i="1" dirty="0" err="1">
                <a:latin typeface="Times New Roman" panose="02020603050405020304" pitchFamily="18" charset="0"/>
                <a:cs typeface="Times New Roman" panose="02020603050405020304" pitchFamily="18" charset="0"/>
              </a:rPr>
              <a:t>np.mean</a:t>
            </a:r>
            <a:r>
              <a:rPr lang="en-US" sz="1700" i="1" dirty="0">
                <a:latin typeface="Times New Roman" panose="02020603050405020304" pitchFamily="18" charset="0"/>
                <a:cs typeface="Times New Roman" panose="02020603050405020304" pitchFamily="18" charset="0"/>
              </a:rPr>
              <a:t>(</a:t>
            </a:r>
            <a:r>
              <a:rPr lang="en-US" sz="1700" i="1" dirty="0" err="1">
                <a:latin typeface="Times New Roman" panose="02020603050405020304" pitchFamily="18" charset="0"/>
                <a:cs typeface="Times New Roman" panose="02020603050405020304" pitchFamily="18" charset="0"/>
              </a:rPr>
              <a:t>errors_test</a:t>
            </a:r>
            <a:r>
              <a:rPr lang="en-US" sz="1700" i="1" dirty="0">
                <a:latin typeface="Times New Roman" panose="02020603050405020304" pitchFamily="18" charset="0"/>
                <a:cs typeface="Times New Roman" panose="02020603050405020304" pitchFamily="18" charset="0"/>
              </a:rPr>
              <a:t> / </a:t>
            </a:r>
            <a:r>
              <a:rPr lang="en-US" sz="1700" i="1" dirty="0" err="1">
                <a:latin typeface="Times New Roman" panose="02020603050405020304" pitchFamily="18" charset="0"/>
                <a:cs typeface="Times New Roman" panose="02020603050405020304" pitchFamily="18" charset="0"/>
              </a:rPr>
              <a:t>Y_test</a:t>
            </a:r>
            <a:r>
              <a:rPr lang="en-US" sz="1700" i="1" dirty="0">
                <a:latin typeface="Times New Roman" panose="02020603050405020304" pitchFamily="18" charset="0"/>
                <a:cs typeface="Times New Roman" panose="02020603050405020304" pitchFamily="18" charset="0"/>
              </a:rPr>
              <a:t>)</a:t>
            </a:r>
          </a:p>
          <a:p>
            <a:r>
              <a:rPr lang="en-US" sz="1700" dirty="0">
                <a:latin typeface="Times New Roman" panose="02020603050405020304" pitchFamily="18" charset="0"/>
                <a:cs typeface="Times New Roman" panose="02020603050405020304" pitchFamily="18" charset="0"/>
              </a:rPr>
              <a:t> </a:t>
            </a:r>
            <a:r>
              <a:rPr lang="en-US" sz="1700" b="1" dirty="0">
                <a:latin typeface="Times New Roman" panose="02020603050405020304" pitchFamily="18" charset="0"/>
                <a:cs typeface="Times New Roman" panose="02020603050405020304" pitchFamily="18" charset="0"/>
              </a:rPr>
              <a:t>Instantiate model</a:t>
            </a:r>
            <a:r>
              <a:rPr lang="en-US" sz="1700" dirty="0">
                <a:latin typeface="Times New Roman" panose="02020603050405020304" pitchFamily="18" charset="0"/>
                <a:cs typeface="Times New Roman" panose="02020603050405020304" pitchFamily="18" charset="0"/>
              </a:rPr>
              <a:t>:-</a:t>
            </a:r>
          </a:p>
          <a:p>
            <a:pPr marL="457200" lvl="1" indent="0">
              <a:buNone/>
            </a:pPr>
            <a:r>
              <a:rPr lang="en-US" sz="1700" i="1" dirty="0">
                <a:latin typeface="Times New Roman" panose="02020603050405020304" pitchFamily="18" charset="0"/>
                <a:cs typeface="Times New Roman" panose="02020603050405020304" pitchFamily="18" charset="0"/>
              </a:rPr>
              <a:t>rf = </a:t>
            </a:r>
            <a:r>
              <a:rPr lang="en-US" sz="1700" i="1" dirty="0" err="1">
                <a:latin typeface="Times New Roman" panose="02020603050405020304" pitchFamily="18" charset="0"/>
                <a:cs typeface="Times New Roman" panose="02020603050405020304" pitchFamily="18" charset="0"/>
              </a:rPr>
              <a:t>RandomForestRegressor</a:t>
            </a:r>
            <a:r>
              <a:rPr lang="en-US" sz="1700" i="1" dirty="0">
                <a:latin typeface="Times New Roman" panose="02020603050405020304" pitchFamily="18" charset="0"/>
                <a:cs typeface="Times New Roman" panose="02020603050405020304" pitchFamily="18" charset="0"/>
              </a:rPr>
              <a:t>(</a:t>
            </a:r>
            <a:r>
              <a:rPr lang="en-US" sz="1700" i="1" dirty="0" err="1">
                <a:latin typeface="Times New Roman" panose="02020603050405020304" pitchFamily="18" charset="0"/>
                <a:cs typeface="Times New Roman" panose="02020603050405020304" pitchFamily="18" charset="0"/>
              </a:rPr>
              <a:t>n_estimators</a:t>
            </a:r>
            <a:r>
              <a:rPr lang="en-US" sz="1700" i="1" dirty="0">
                <a:latin typeface="Times New Roman" panose="02020603050405020304" pitchFamily="18" charset="0"/>
                <a:cs typeface="Times New Roman" panose="02020603050405020304" pitchFamily="18" charset="0"/>
              </a:rPr>
              <a:t>= 10, </a:t>
            </a:r>
            <a:r>
              <a:rPr lang="en-US" sz="1700" i="1" dirty="0" err="1">
                <a:latin typeface="Times New Roman" panose="02020603050405020304" pitchFamily="18" charset="0"/>
                <a:cs typeface="Times New Roman" panose="02020603050405020304" pitchFamily="18" charset="0"/>
              </a:rPr>
              <a:t>random_state</a:t>
            </a:r>
            <a:r>
              <a:rPr lang="en-US" sz="1700" i="1" dirty="0">
                <a:latin typeface="Times New Roman" panose="02020603050405020304" pitchFamily="18" charset="0"/>
                <a:cs typeface="Times New Roman" panose="02020603050405020304" pitchFamily="18" charset="0"/>
              </a:rPr>
              <a:t>=42)</a:t>
            </a:r>
          </a:p>
          <a:p>
            <a:r>
              <a:rPr lang="en-US" sz="1700" b="1" dirty="0">
                <a:latin typeface="Times New Roman" panose="02020603050405020304" pitchFamily="18" charset="0"/>
                <a:cs typeface="Times New Roman" panose="02020603050405020304" pitchFamily="18" charset="0"/>
              </a:rPr>
              <a:t>Using Evaluation Function on our First Model to provide MAPE value :-3.4</a:t>
            </a:r>
            <a:endParaRPr lang="en-US" sz="1700" dirty="0">
              <a:latin typeface="Times New Roman" panose="02020603050405020304" pitchFamily="18" charset="0"/>
              <a:cs typeface="Times New Roman" panose="02020603050405020304" pitchFamily="18" charset="0"/>
            </a:endParaRPr>
          </a:p>
          <a:p>
            <a:pPr marL="457200" lvl="1" indent="0">
              <a:buNone/>
            </a:pPr>
            <a:r>
              <a:rPr lang="en-US" sz="1700" i="1" dirty="0">
                <a:latin typeface="Times New Roman" panose="02020603050405020304" pitchFamily="18" charset="0"/>
                <a:cs typeface="Times New Roman" panose="02020603050405020304" pitchFamily="18" charset="0"/>
              </a:rPr>
              <a:t>evaluate(rf, </a:t>
            </a:r>
            <a:r>
              <a:rPr lang="en-US" sz="1700" i="1" dirty="0" err="1">
                <a:latin typeface="Times New Roman" panose="02020603050405020304" pitchFamily="18" charset="0"/>
                <a:cs typeface="Times New Roman" panose="02020603050405020304" pitchFamily="18" charset="0"/>
              </a:rPr>
              <a:t>train_features</a:t>
            </a:r>
            <a:r>
              <a:rPr lang="en-US" sz="1700" i="1" dirty="0">
                <a:latin typeface="Times New Roman" panose="02020603050405020304" pitchFamily="18" charset="0"/>
                <a:cs typeface="Times New Roman" panose="02020603050405020304" pitchFamily="18" charset="0"/>
              </a:rPr>
              <a:t>, </a:t>
            </a:r>
            <a:r>
              <a:rPr lang="en-US" sz="1700" i="1" dirty="0" err="1">
                <a:latin typeface="Times New Roman" panose="02020603050405020304" pitchFamily="18" charset="0"/>
                <a:cs typeface="Times New Roman" panose="02020603050405020304" pitchFamily="18" charset="0"/>
              </a:rPr>
              <a:t>test_features</a:t>
            </a:r>
            <a:r>
              <a:rPr lang="en-US" sz="1700" i="1" dirty="0">
                <a:latin typeface="Times New Roman" panose="02020603050405020304" pitchFamily="18" charset="0"/>
                <a:cs typeface="Times New Roman" panose="02020603050405020304" pitchFamily="18" charset="0"/>
              </a:rPr>
              <a:t>, </a:t>
            </a:r>
            <a:r>
              <a:rPr lang="en-US" sz="1700" i="1" dirty="0" err="1">
                <a:latin typeface="Times New Roman" panose="02020603050405020304" pitchFamily="18" charset="0"/>
                <a:cs typeface="Times New Roman" panose="02020603050405020304" pitchFamily="18" charset="0"/>
              </a:rPr>
              <a:t>train_labels</a:t>
            </a:r>
            <a:r>
              <a:rPr lang="en-US" sz="1700" i="1" dirty="0">
                <a:latin typeface="Times New Roman" panose="02020603050405020304" pitchFamily="18" charset="0"/>
                <a:cs typeface="Times New Roman" panose="02020603050405020304" pitchFamily="18" charset="0"/>
              </a:rPr>
              <a:t>, </a:t>
            </a:r>
            <a:r>
              <a:rPr lang="en-US" sz="1700" i="1" dirty="0" err="1">
                <a:latin typeface="Times New Roman" panose="02020603050405020304" pitchFamily="18" charset="0"/>
                <a:cs typeface="Times New Roman" panose="02020603050405020304" pitchFamily="18" charset="0"/>
              </a:rPr>
              <a:t>test_labels</a:t>
            </a:r>
            <a:r>
              <a:rPr lang="en-US" sz="1700" i="1" dirty="0">
                <a:latin typeface="Times New Roman" panose="02020603050405020304" pitchFamily="18" charset="0"/>
                <a:cs typeface="Times New Roman" panose="02020603050405020304" pitchFamily="18" charset="0"/>
              </a:rPr>
              <a:t>)</a:t>
            </a:r>
          </a:p>
          <a:p>
            <a:endParaRPr lang="en-US" sz="1700" dirty="0">
              <a:latin typeface="Times New Roman" panose="02020603050405020304" pitchFamily="18" charset="0"/>
              <a:cs typeface="Times New Roman" panose="02020603050405020304" pitchFamily="18" charset="0"/>
            </a:endParaRPr>
          </a:p>
          <a:p>
            <a:endParaRPr lang="en-US" sz="1700" dirty="0">
              <a:latin typeface="Times New Roman" panose="02020603050405020304" pitchFamily="18" charset="0"/>
              <a:cs typeface="Times New Roman" panose="02020603050405020304" pitchFamily="18" charset="0"/>
            </a:endParaRPr>
          </a:p>
          <a:p>
            <a:pPr marL="0" indent="0">
              <a:buNone/>
            </a:pPr>
            <a:endParaRPr lang="en-US" sz="17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1473435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E1FC7B4-E4A7-4452-B413-1A623E3A72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bg1">
              <a:alpha val="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13">
            <a:extLst>
              <a:ext uri="{FF2B5EF4-FFF2-40B4-BE49-F238E27FC236}">
                <a16:creationId xmlns:a16="http://schemas.microsoft.com/office/drawing/2014/main" id="{E0709AF0-24F0-4486-B189-BE6386BDB1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11">
            <a:extLst>
              <a:ext uri="{FF2B5EF4-FFF2-40B4-BE49-F238E27FC236}">
                <a16:creationId xmlns:a16="http://schemas.microsoft.com/office/drawing/2014/main" id="{FBE3B62F-5853-4A3C-B050-6186351A71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44875478-AAD1-47BE-8E9F-DBE5BF47A9D1}"/>
              </a:ext>
            </a:extLst>
          </p:cNvPr>
          <p:cNvSpPr>
            <a:spLocks noGrp="1"/>
          </p:cNvSpPr>
          <p:nvPr>
            <p:ph type="title"/>
          </p:nvPr>
        </p:nvSpPr>
        <p:spPr>
          <a:xfrm>
            <a:off x="926709" y="564646"/>
            <a:ext cx="10520702" cy="710507"/>
          </a:xfrm>
        </p:spPr>
        <p:txBody>
          <a:bodyPr>
            <a:normAutofit/>
          </a:bodyPr>
          <a:lstStyle/>
          <a:p>
            <a:r>
              <a:rPr lang="en-US" sz="4000" b="1" i="1" dirty="0" err="1">
                <a:latin typeface="Times New Roman" panose="02020603050405020304" pitchFamily="18" charset="0"/>
                <a:cs typeface="Times New Roman" panose="02020603050405020304" pitchFamily="18" charset="0"/>
              </a:rPr>
              <a:t>Tpot</a:t>
            </a:r>
            <a:endParaRPr lang="en-US" sz="4000" b="1" i="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DF1C91FC-5DEE-49E3-82B2-D1A6E2248E0C}"/>
              </a:ext>
            </a:extLst>
          </p:cNvPr>
          <p:cNvSpPr>
            <a:spLocks noGrp="1"/>
          </p:cNvSpPr>
          <p:nvPr>
            <p:ph idx="1"/>
          </p:nvPr>
        </p:nvSpPr>
        <p:spPr>
          <a:xfrm>
            <a:off x="405246" y="1434760"/>
            <a:ext cx="6194337" cy="4858594"/>
          </a:xfrm>
        </p:spPr>
        <p:txBody>
          <a:bodyPr>
            <a:normAutofit fontScale="77500" lnSpcReduction="20000"/>
          </a:bodyPr>
          <a:lstStyle/>
          <a:p>
            <a:pPr algn="just"/>
            <a:r>
              <a:rPr lang="en-US" sz="2600" dirty="0">
                <a:latin typeface="Times New Roman" panose="02020603050405020304" pitchFamily="18" charset="0"/>
                <a:cs typeface="Times New Roman" panose="02020603050405020304" pitchFamily="18" charset="0"/>
              </a:rPr>
              <a:t>TPOT is meant to be an assistant that gives you ideas on how to solve a particular machine learning problem by exploring pipeline configurations that you might have never considered, then leaves the fine-tuning to more constrained parameter tuning techniques such as grid search</a:t>
            </a:r>
          </a:p>
          <a:p>
            <a:pPr algn="just"/>
            <a:r>
              <a:rPr lang="en-US" sz="2600" dirty="0">
                <a:latin typeface="Times New Roman" panose="02020603050405020304" pitchFamily="18" charset="0"/>
                <a:cs typeface="Times New Roman" panose="02020603050405020304" pitchFamily="18" charset="0"/>
              </a:rPr>
              <a:t>TPOT will take a while to run on larger datasets, but it's important to realize why. With the default TPOT settings (100 generations with 100 population size), TPOT will evaluate 10,000 pipeline configurations before finishing </a:t>
            </a:r>
          </a:p>
          <a:p>
            <a:pPr algn="just"/>
            <a:r>
              <a:rPr lang="en-US" sz="2600" dirty="0">
                <a:latin typeface="Times New Roman" panose="02020603050405020304" pitchFamily="18" charset="0"/>
                <a:cs typeface="Times New Roman" panose="02020603050405020304" pitchFamily="18" charset="0"/>
              </a:rPr>
              <a:t>To put this number into context, think about a grid search of 10,000 hyperparameter combinations for a machine learning algorithm and how long that grid search will take. That is 10,000 model configurations to evaluate with 10-fold cross-validation, which means that roughly 100,000 models are fit and evaluated on the training data in one grid search</a:t>
            </a:r>
          </a:p>
          <a:p>
            <a:pPr algn="just"/>
            <a:r>
              <a:rPr lang="en-US" sz="2600" dirty="0">
                <a:latin typeface="Times New Roman" panose="02020603050405020304" pitchFamily="18" charset="0"/>
                <a:cs typeface="Times New Roman" panose="02020603050405020304" pitchFamily="18" charset="0"/>
              </a:rPr>
              <a:t>TPOT tries a pipeline, evaluates its performance, and randomly changes parts of the pipeline in search of better performing algorithms</a:t>
            </a:r>
          </a:p>
          <a:p>
            <a:pPr marL="0" indent="0">
              <a:buNone/>
            </a:pPr>
            <a:endParaRPr lang="en-US" sz="1400" dirty="0"/>
          </a:p>
        </p:txBody>
      </p:sp>
      <p:pic>
        <p:nvPicPr>
          <p:cNvPr id="4" name="Picture 3">
            <a:extLst>
              <a:ext uri="{FF2B5EF4-FFF2-40B4-BE49-F238E27FC236}">
                <a16:creationId xmlns:a16="http://schemas.microsoft.com/office/drawing/2014/main" id="{7F558A70-12FD-4A85-8D29-0BA546B5C91D}"/>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6849672" y="114301"/>
            <a:ext cx="5106754" cy="2724149"/>
          </a:xfrm>
          <a:prstGeom prst="rect">
            <a:avLst/>
          </a:prstGeom>
        </p:spPr>
      </p:pic>
      <p:pic>
        <p:nvPicPr>
          <p:cNvPr id="10" name="Picture 9">
            <a:extLst>
              <a:ext uri="{FF2B5EF4-FFF2-40B4-BE49-F238E27FC236}">
                <a16:creationId xmlns:a16="http://schemas.microsoft.com/office/drawing/2014/main" id="{B76AFF95-4338-426A-9492-61442E17C1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07492" y="3181351"/>
            <a:ext cx="5106753" cy="3516774"/>
          </a:xfrm>
          <a:prstGeom prst="rect">
            <a:avLst/>
          </a:prstGeom>
        </p:spPr>
      </p:pic>
    </p:spTree>
    <p:extLst>
      <p:ext uri="{BB962C8B-B14F-4D97-AF65-F5344CB8AC3E}">
        <p14:creationId xmlns:p14="http://schemas.microsoft.com/office/powerpoint/2010/main" val="4015112023"/>
      </p:ext>
    </p:extLst>
  </p:cSld>
  <p:clrMapOvr>
    <a:overrideClrMapping bg1="dk1" tx1="lt1" bg2="dk2" tx2="lt2" accent1="accent1" accent2="accent2" accent3="accent3" accent4="accent4" accent5="accent5" accent6="accent6" hlink="hlink" folHlink="folHlink"/>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EEBF9FB-4C30-40CC-862B-792956C818AD}"/>
              </a:ext>
            </a:extLst>
          </p:cNvPr>
          <p:cNvSpPr>
            <a:spLocks noGrp="1"/>
          </p:cNvSpPr>
          <p:nvPr>
            <p:ph idx="1"/>
          </p:nvPr>
        </p:nvSpPr>
        <p:spPr>
          <a:xfrm>
            <a:off x="705679" y="463827"/>
            <a:ext cx="10421866" cy="5870712"/>
          </a:xfrm>
        </p:spPr>
        <p:txBody>
          <a:bodyPr>
            <a:normAutofit fontScale="92500" lnSpcReduction="20000"/>
          </a:bodyPr>
          <a:lstStyle/>
          <a:p>
            <a:pPr lvl="0" algn="just">
              <a:buFont typeface="Wingdings" panose="05000000000000000000" pitchFamily="2" charset="2"/>
              <a:buChar char="Ø"/>
            </a:pPr>
            <a:r>
              <a:rPr lang="en-US" sz="2400" b="1" dirty="0">
                <a:latin typeface="Times New Roman" panose="02020603050405020304" pitchFamily="18" charset="0"/>
                <a:cs typeface="Times New Roman" panose="02020603050405020304" pitchFamily="18" charset="0"/>
              </a:rPr>
              <a:t>Library Used</a:t>
            </a:r>
            <a:endParaRPr lang="en-US" sz="2400" dirty="0">
              <a:latin typeface="Times New Roman" panose="02020603050405020304" pitchFamily="18" charset="0"/>
              <a:cs typeface="Times New Roman" panose="02020603050405020304" pitchFamily="18" charset="0"/>
            </a:endParaRPr>
          </a:p>
          <a:p>
            <a:pPr algn="just"/>
            <a:r>
              <a:rPr lang="en-US" sz="2400" dirty="0" err="1">
                <a:latin typeface="Times New Roman" panose="02020603050405020304" pitchFamily="18" charset="0"/>
                <a:cs typeface="Times New Roman" panose="02020603050405020304" pitchFamily="18" charset="0"/>
              </a:rPr>
              <a:t>tpot</a:t>
            </a:r>
            <a:r>
              <a:rPr lang="en-US" sz="2400" dirty="0">
                <a:latin typeface="Times New Roman" panose="02020603050405020304" pitchFamily="18" charset="0"/>
                <a:cs typeface="Times New Roman" panose="02020603050405020304" pitchFamily="18" charset="0"/>
              </a:rPr>
              <a:t> import </a:t>
            </a:r>
            <a:r>
              <a:rPr lang="en-US" sz="2400" dirty="0" err="1">
                <a:latin typeface="Times New Roman" panose="02020603050405020304" pitchFamily="18" charset="0"/>
                <a:cs typeface="Times New Roman" panose="02020603050405020304" pitchFamily="18" charset="0"/>
              </a:rPr>
              <a:t>TPOTRegressor</a:t>
            </a:r>
            <a:endParaRPr lang="en-US" sz="2400" dirty="0">
              <a:latin typeface="Times New Roman" panose="02020603050405020304" pitchFamily="18" charset="0"/>
              <a:cs typeface="Times New Roman" panose="02020603050405020304" pitchFamily="18" charset="0"/>
            </a:endParaRPr>
          </a:p>
          <a:p>
            <a:pPr lvl="0" algn="just">
              <a:buFont typeface="Wingdings" panose="05000000000000000000" pitchFamily="2" charset="2"/>
              <a:buChar char="Ø"/>
            </a:pPr>
            <a:r>
              <a:rPr lang="en-US" sz="2400" b="1" dirty="0">
                <a:latin typeface="Times New Roman" panose="02020603050405020304" pitchFamily="18" charset="0"/>
                <a:cs typeface="Times New Roman" panose="02020603050405020304" pitchFamily="18" charset="0"/>
              </a:rPr>
              <a:t> Splitting the data into predictors and features</a:t>
            </a:r>
            <a:endParaRPr lang="en-US" sz="2400"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Ø"/>
            </a:pPr>
            <a:r>
              <a:rPr lang="en-US" sz="2400" b="1" dirty="0">
                <a:latin typeface="Times New Roman" panose="02020603050405020304" pitchFamily="18" charset="0"/>
                <a:cs typeface="Times New Roman" panose="02020603050405020304" pitchFamily="18" charset="0"/>
              </a:rPr>
              <a:t> predictors</a:t>
            </a:r>
            <a:r>
              <a:rPr lang="en-US" sz="2400" dirty="0">
                <a:latin typeface="Times New Roman" panose="02020603050405020304" pitchFamily="18" charset="0"/>
                <a:cs typeface="Times New Roman" panose="02020603050405020304" pitchFamily="18" charset="0"/>
              </a:rPr>
              <a:t> = ['grade_C','grade_D','</a:t>
            </a:r>
            <a:r>
              <a:rPr lang="en-US" sz="2400" dirty="0" err="1">
                <a:latin typeface="Times New Roman" panose="02020603050405020304" pitchFamily="18" charset="0"/>
                <a:cs typeface="Times New Roman" panose="02020603050405020304" pitchFamily="18" charset="0"/>
              </a:rPr>
              <a:t>grade_E</a:t>
            </a:r>
            <a:r>
              <a:rPr lang="en-US" sz="2400" dirty="0">
                <a:latin typeface="Times New Roman" panose="02020603050405020304" pitchFamily="18" charset="0"/>
                <a:cs typeface="Times New Roman" panose="02020603050405020304" pitchFamily="18" charset="0"/>
              </a:rPr>
              <a:t>',	'grade_F','grade_G','</a:t>
            </a:r>
            <a:r>
              <a:rPr lang="en-US" sz="2400" dirty="0" err="1">
                <a:latin typeface="Times New Roman" panose="02020603050405020304" pitchFamily="18" charset="0"/>
                <a:cs typeface="Times New Roman" panose="02020603050405020304" pitchFamily="18" charset="0"/>
              </a:rPr>
              <a:t>total_rec_int</a:t>
            </a:r>
            <a:r>
              <a:rPr lang="en-US" sz="2400" dirty="0">
                <a:latin typeface="Times New Roman" panose="02020603050405020304" pitchFamily="18" charset="0"/>
                <a:cs typeface="Times New Roman" panose="02020603050405020304" pitchFamily="18" charset="0"/>
              </a:rPr>
              <a:t>’,                 'total_pymnt_inv','funded_amnt_inv','sub_grade_B5', 'sub_grade_C5’,              </a:t>
            </a:r>
          </a:p>
          <a:p>
            <a:pPr marL="0" indent="0" algn="just">
              <a:buNone/>
            </a:pPr>
            <a:r>
              <a:rPr lang="en-US" sz="2400" dirty="0">
                <a:latin typeface="Times New Roman" panose="02020603050405020304" pitchFamily="18" charset="0"/>
                <a:cs typeface="Times New Roman" panose="02020603050405020304" pitchFamily="18" charset="0"/>
              </a:rPr>
              <a:t>     ‘sub_grade_C4','sub_grade_C3','sub_grade_B4','sub_grade_D5’]</a:t>
            </a:r>
          </a:p>
          <a:p>
            <a:pPr algn="just">
              <a:buFont typeface="Wingdings" panose="05000000000000000000" pitchFamily="2" charset="2"/>
              <a:buChar char="Ø"/>
            </a:pPr>
            <a:r>
              <a:rPr lang="en-US" sz="2400" b="1" dirty="0">
                <a:latin typeface="Times New Roman" panose="02020603050405020304" pitchFamily="18" charset="0"/>
                <a:cs typeface="Times New Roman" panose="02020603050405020304" pitchFamily="18" charset="0"/>
              </a:rPr>
              <a:t> response</a:t>
            </a:r>
            <a:r>
              <a:rPr lang="en-US" sz="2400" dirty="0">
                <a:latin typeface="Times New Roman" panose="02020603050405020304" pitchFamily="18" charset="0"/>
                <a:cs typeface="Times New Roman" panose="02020603050405020304" pitchFamily="18" charset="0"/>
              </a:rPr>
              <a:t> = ['</a:t>
            </a:r>
            <a:r>
              <a:rPr lang="en-US" sz="2400" dirty="0" err="1">
                <a:latin typeface="Times New Roman" panose="02020603050405020304" pitchFamily="18" charset="0"/>
                <a:cs typeface="Times New Roman" panose="02020603050405020304" pitchFamily="18" charset="0"/>
              </a:rPr>
              <a:t>int_rate</a:t>
            </a:r>
            <a:r>
              <a:rPr lang="en-US" sz="2400" dirty="0">
                <a:latin typeface="Times New Roman" panose="02020603050405020304" pitchFamily="18" charset="0"/>
                <a:cs typeface="Times New Roman" panose="02020603050405020304" pitchFamily="18" charset="0"/>
              </a:rPr>
              <a:t>’]</a:t>
            </a:r>
          </a:p>
          <a:p>
            <a:pPr marL="0" indent="0" algn="just">
              <a:buNone/>
            </a:pPr>
            <a:endParaRPr lang="en-US" sz="2400" dirty="0">
              <a:latin typeface="Times New Roman" panose="02020603050405020304" pitchFamily="18" charset="0"/>
              <a:cs typeface="Times New Roman" panose="02020603050405020304" pitchFamily="18" charset="0"/>
            </a:endParaRPr>
          </a:p>
          <a:p>
            <a:pPr lvl="0" algn="just">
              <a:buFont typeface="Wingdings" panose="05000000000000000000" pitchFamily="2" charset="2"/>
              <a:buChar char="Ø"/>
            </a:pPr>
            <a:r>
              <a:rPr lang="en-US" sz="2400" b="1" dirty="0">
                <a:latin typeface="Times New Roman" panose="02020603050405020304" pitchFamily="18" charset="0"/>
                <a:cs typeface="Times New Roman" panose="02020603050405020304" pitchFamily="18" charset="0"/>
              </a:rPr>
              <a:t>Instantiating, fitting, &amp; scoring the TPOT classifier is like any other </a:t>
            </a:r>
            <a:r>
              <a:rPr lang="en-US" sz="2400" b="1" dirty="0" err="1">
                <a:latin typeface="Times New Roman" panose="02020603050405020304" pitchFamily="18" charset="0"/>
                <a:cs typeface="Times New Roman" panose="02020603050405020304" pitchFamily="18" charset="0"/>
              </a:rPr>
              <a:t>sklearn</a:t>
            </a:r>
            <a:r>
              <a:rPr lang="en-US" sz="2400" b="1" dirty="0">
                <a:latin typeface="Times New Roman" panose="02020603050405020304" pitchFamily="18" charset="0"/>
                <a:cs typeface="Times New Roman" panose="02020603050405020304" pitchFamily="18" charset="0"/>
              </a:rPr>
              <a:t> classifier</a:t>
            </a:r>
            <a:endParaRPr lang="en-US" sz="2400" dirty="0">
              <a:latin typeface="Times New Roman" panose="02020603050405020304" pitchFamily="18" charset="0"/>
              <a:cs typeface="Times New Roman" panose="02020603050405020304" pitchFamily="18" charset="0"/>
            </a:endParaRPr>
          </a:p>
          <a:p>
            <a:pPr algn="just"/>
            <a:r>
              <a:rPr lang="en-US" sz="2400" dirty="0" err="1">
                <a:latin typeface="Times New Roman" panose="02020603050405020304" pitchFamily="18" charset="0"/>
                <a:cs typeface="Times New Roman" panose="02020603050405020304" pitchFamily="18" charset="0"/>
              </a:rPr>
              <a:t>tpot</a:t>
            </a:r>
            <a:r>
              <a:rPr lang="en-US" sz="2400" dirty="0">
                <a:latin typeface="Times New Roman" panose="02020603050405020304" pitchFamily="18" charset="0"/>
                <a:cs typeface="Times New Roman" panose="02020603050405020304" pitchFamily="18" charset="0"/>
              </a:rPr>
              <a:t> = </a:t>
            </a:r>
            <a:r>
              <a:rPr lang="en-US" sz="2400" dirty="0" err="1">
                <a:latin typeface="Times New Roman" panose="02020603050405020304" pitchFamily="18" charset="0"/>
                <a:cs typeface="Times New Roman" panose="02020603050405020304" pitchFamily="18" charset="0"/>
              </a:rPr>
              <a:t>TPOTRegressor</a:t>
            </a:r>
            <a:r>
              <a:rPr lang="en-US" sz="2400" dirty="0">
                <a:latin typeface="Times New Roman" panose="02020603050405020304" pitchFamily="18" charset="0"/>
                <a:cs typeface="Times New Roman" panose="02020603050405020304" pitchFamily="18" charset="0"/>
              </a:rPr>
              <a:t>(generations=5, </a:t>
            </a:r>
            <a:r>
              <a:rPr lang="en-US" sz="2400" dirty="0" err="1">
                <a:latin typeface="Times New Roman" panose="02020603050405020304" pitchFamily="18" charset="0"/>
                <a:cs typeface="Times New Roman" panose="02020603050405020304" pitchFamily="18" charset="0"/>
              </a:rPr>
              <a:t>population_size</a:t>
            </a:r>
            <a:r>
              <a:rPr lang="en-US" sz="2400" dirty="0">
                <a:latin typeface="Times New Roman" panose="02020603050405020304" pitchFamily="18" charset="0"/>
                <a:cs typeface="Times New Roman" panose="02020603050405020304" pitchFamily="18" charset="0"/>
              </a:rPr>
              <a:t>=50, verbosity=2, </a:t>
            </a:r>
            <a:r>
              <a:rPr lang="en-US" sz="2400" dirty="0" err="1">
                <a:latin typeface="Times New Roman" panose="02020603050405020304" pitchFamily="18" charset="0"/>
                <a:cs typeface="Times New Roman" panose="02020603050405020304" pitchFamily="18" charset="0"/>
              </a:rPr>
              <a:t>config_dict</a:t>
            </a:r>
            <a:r>
              <a:rPr lang="en-US" sz="2400" dirty="0">
                <a:latin typeface="Times New Roman" panose="02020603050405020304" pitchFamily="18" charset="0"/>
                <a:cs typeface="Times New Roman" panose="02020603050405020304" pitchFamily="18" charset="0"/>
              </a:rPr>
              <a:t> = </a:t>
            </a:r>
            <a:r>
              <a:rPr lang="en-US" sz="2400" dirty="0" err="1">
                <a:latin typeface="Times New Roman" panose="02020603050405020304" pitchFamily="18" charset="0"/>
                <a:cs typeface="Times New Roman" panose="02020603050405020304" pitchFamily="18" charset="0"/>
              </a:rPr>
              <a:t>tpot_config</a:t>
            </a:r>
            <a:r>
              <a:rPr lang="en-US" sz="2400" dirty="0">
                <a:latin typeface="Times New Roman" panose="02020603050405020304" pitchFamily="18" charset="0"/>
                <a:cs typeface="Times New Roman" panose="02020603050405020304" pitchFamily="18" charset="0"/>
              </a:rPr>
              <a:t>)</a:t>
            </a:r>
          </a:p>
          <a:p>
            <a:pPr algn="just"/>
            <a:r>
              <a:rPr lang="en-US" sz="2400" dirty="0" err="1">
                <a:latin typeface="Times New Roman" panose="02020603050405020304" pitchFamily="18" charset="0"/>
                <a:cs typeface="Times New Roman" panose="02020603050405020304" pitchFamily="18" charset="0"/>
              </a:rPr>
              <a:t>tpot.fit</a:t>
            </a:r>
            <a:r>
              <a:rPr lang="en-US" sz="2400" dirty="0">
                <a:latin typeface="Times New Roman" panose="02020603050405020304" pitchFamily="18" charset="0"/>
                <a:cs typeface="Times New Roman" panose="02020603050405020304" pitchFamily="18" charset="0"/>
              </a:rPr>
              <a:t>(</a:t>
            </a:r>
            <a:r>
              <a:rPr lang="en-US" sz="2400" dirty="0" err="1">
                <a:latin typeface="Times New Roman" panose="02020603050405020304" pitchFamily="18" charset="0"/>
                <a:cs typeface="Times New Roman" panose="02020603050405020304" pitchFamily="18" charset="0"/>
              </a:rPr>
              <a:t>X_train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y_train</a:t>
            </a:r>
            <a:r>
              <a:rPr lang="en-US" sz="2400" dirty="0">
                <a:latin typeface="Times New Roman" panose="02020603050405020304" pitchFamily="18" charset="0"/>
                <a:cs typeface="Times New Roman" panose="02020603050405020304" pitchFamily="18" charset="0"/>
              </a:rPr>
              <a:t>)</a:t>
            </a:r>
          </a:p>
          <a:p>
            <a:pPr algn="just"/>
            <a:r>
              <a:rPr lang="en-US" sz="2400" dirty="0">
                <a:latin typeface="Times New Roman" panose="02020603050405020304" pitchFamily="18" charset="0"/>
                <a:cs typeface="Times New Roman" panose="02020603050405020304" pitchFamily="18" charset="0"/>
              </a:rPr>
              <a:t>print(</a:t>
            </a:r>
            <a:r>
              <a:rPr lang="en-US" sz="2400" dirty="0" err="1">
                <a:latin typeface="Times New Roman" panose="02020603050405020304" pitchFamily="18" charset="0"/>
                <a:cs typeface="Times New Roman" panose="02020603050405020304" pitchFamily="18" charset="0"/>
              </a:rPr>
              <a:t>tpot.score</a:t>
            </a:r>
            <a:r>
              <a:rPr lang="en-US" sz="2400" dirty="0">
                <a:latin typeface="Times New Roman" panose="02020603050405020304" pitchFamily="18" charset="0"/>
                <a:cs typeface="Times New Roman" panose="02020603050405020304" pitchFamily="18" charset="0"/>
              </a:rPr>
              <a:t>(</a:t>
            </a:r>
            <a:r>
              <a:rPr lang="en-US" sz="2400" dirty="0" err="1">
                <a:latin typeface="Times New Roman" panose="02020603050405020304" pitchFamily="18" charset="0"/>
                <a:cs typeface="Times New Roman" panose="02020603050405020304" pitchFamily="18" charset="0"/>
              </a:rPr>
              <a:t>X_test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y_test</a:t>
            </a:r>
            <a:r>
              <a:rPr lang="en-US" sz="2400" dirty="0">
                <a:latin typeface="Times New Roman" panose="02020603050405020304" pitchFamily="18" charset="0"/>
                <a:cs typeface="Times New Roman" panose="02020603050405020304" pitchFamily="18" charset="0"/>
              </a:rPr>
              <a:t>)) </a:t>
            </a:r>
          </a:p>
          <a:p>
            <a:pPr marL="0" indent="0" algn="just">
              <a:buNone/>
            </a:pPr>
            <a:endParaRPr lang="en-US" sz="2400" dirty="0">
              <a:latin typeface="Times New Roman" panose="02020603050405020304" pitchFamily="18" charset="0"/>
              <a:cs typeface="Times New Roman" panose="02020603050405020304" pitchFamily="18" charset="0"/>
            </a:endParaRPr>
          </a:p>
          <a:p>
            <a:pPr lvl="0" algn="just">
              <a:buFont typeface="Wingdings" panose="05000000000000000000" pitchFamily="2" charset="2"/>
              <a:buChar char="Ø"/>
            </a:pPr>
            <a:r>
              <a:rPr lang="en-US" sz="2400" b="1" dirty="0">
                <a:latin typeface="Times New Roman" panose="02020603050405020304" pitchFamily="18" charset="0"/>
                <a:cs typeface="Times New Roman" panose="02020603050405020304" pitchFamily="18" charset="0"/>
              </a:rPr>
              <a:t>TPOT writes the optimized pipeline to an external python file</a:t>
            </a:r>
            <a:endParaRPr lang="en-US" sz="2400" dirty="0">
              <a:latin typeface="Times New Roman" panose="02020603050405020304" pitchFamily="18" charset="0"/>
              <a:cs typeface="Times New Roman" panose="02020603050405020304" pitchFamily="18" charset="0"/>
            </a:endParaRPr>
          </a:p>
          <a:p>
            <a:pPr algn="just"/>
            <a:r>
              <a:rPr lang="en-US" sz="2400" dirty="0" err="1">
                <a:latin typeface="Times New Roman" panose="02020603050405020304" pitchFamily="18" charset="0"/>
                <a:cs typeface="Times New Roman" panose="02020603050405020304" pitchFamily="18" charset="0"/>
              </a:rPr>
              <a:t>tpot.export</a:t>
            </a:r>
            <a:r>
              <a:rPr lang="en-US" sz="2400" dirty="0">
                <a:latin typeface="Times New Roman" panose="02020603050405020304" pitchFamily="18" charset="0"/>
                <a:cs typeface="Times New Roman" panose="02020603050405020304" pitchFamily="18" charset="0"/>
              </a:rPr>
              <a:t>(tpot_lendingClub_pipeline_lite.py)</a:t>
            </a:r>
          </a:p>
          <a:p>
            <a:endParaRPr lang="en-US" dirty="0"/>
          </a:p>
        </p:txBody>
      </p:sp>
    </p:spTree>
    <p:extLst>
      <p:ext uri="{BB962C8B-B14F-4D97-AF65-F5344CB8AC3E}">
        <p14:creationId xmlns:p14="http://schemas.microsoft.com/office/powerpoint/2010/main" val="257345240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D859A34-2CCB-4BAA-8C37-3BF514FD3419}"/>
              </a:ext>
            </a:extLst>
          </p:cNvPr>
          <p:cNvSpPr>
            <a:spLocks noGrp="1"/>
          </p:cNvSpPr>
          <p:nvPr>
            <p:ph type="title"/>
          </p:nvPr>
        </p:nvSpPr>
        <p:spPr>
          <a:xfrm>
            <a:off x="863029" y="1012004"/>
            <a:ext cx="3416158" cy="4795408"/>
          </a:xfrm>
        </p:spPr>
        <p:txBody>
          <a:bodyPr>
            <a:normAutofit/>
          </a:bodyPr>
          <a:lstStyle/>
          <a:p>
            <a:r>
              <a:rPr lang="en-US" sz="3200" b="1" i="1" dirty="0">
                <a:solidFill>
                  <a:srgbClr val="FFFFFF"/>
                </a:solidFill>
                <a:latin typeface="Times New Roman" panose="02020603050405020304" pitchFamily="18" charset="0"/>
                <a:cs typeface="Times New Roman" panose="02020603050405020304" pitchFamily="18" charset="0"/>
              </a:rPr>
              <a:t>CALCULATIONS</a:t>
            </a:r>
          </a:p>
        </p:txBody>
      </p:sp>
      <p:graphicFrame>
        <p:nvGraphicFramePr>
          <p:cNvPr id="5" name="Content Placeholder 2">
            <a:extLst>
              <a:ext uri="{FF2B5EF4-FFF2-40B4-BE49-F238E27FC236}">
                <a16:creationId xmlns:a16="http://schemas.microsoft.com/office/drawing/2014/main" id="{8633A3EA-1757-42D1-A3B4-A1F4151DFA61}"/>
              </a:ext>
            </a:extLst>
          </p:cNvPr>
          <p:cNvGraphicFramePr>
            <a:graphicFrameLocks noGrp="1"/>
          </p:cNvGraphicFramePr>
          <p:nvPr>
            <p:ph idx="1"/>
            <p:extLst>
              <p:ext uri="{D42A27DB-BD31-4B8C-83A1-F6EECF244321}">
                <p14:modId xmlns:p14="http://schemas.microsoft.com/office/powerpoint/2010/main" val="955550927"/>
              </p:ext>
            </p:extLst>
          </p:nvPr>
        </p:nvGraphicFramePr>
        <p:xfrm>
          <a:off x="5194300" y="470925"/>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6245213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5D5054-D7EA-459E-A436-A1E860114AF6}"/>
              </a:ext>
            </a:extLst>
          </p:cNvPr>
          <p:cNvSpPr>
            <a:spLocks noGrp="1"/>
          </p:cNvSpPr>
          <p:nvPr>
            <p:ph type="title"/>
          </p:nvPr>
        </p:nvSpPr>
        <p:spPr>
          <a:xfrm>
            <a:off x="838200" y="5534025"/>
            <a:ext cx="10515600" cy="822326"/>
          </a:xfrm>
        </p:spPr>
        <p:txBody>
          <a:bodyPr vert="horz" lIns="91440" tIns="45720" rIns="91440" bIns="45720" rtlCol="0" anchor="ctr">
            <a:normAutofit/>
          </a:bodyPr>
          <a:lstStyle/>
          <a:p>
            <a:pPr algn="ctr"/>
            <a:r>
              <a:rPr lang="en-US" b="1" u="sng" dirty="0">
                <a:latin typeface="+mn-lt"/>
              </a:rPr>
              <a:t>Visualizations – Using Tableau</a:t>
            </a:r>
          </a:p>
        </p:txBody>
      </p:sp>
      <p:pic>
        <p:nvPicPr>
          <p:cNvPr id="8" name="Picture 7">
            <a:extLst>
              <a:ext uri="{FF2B5EF4-FFF2-40B4-BE49-F238E27FC236}">
                <a16:creationId xmlns:a16="http://schemas.microsoft.com/office/drawing/2014/main" id="{98647BEA-92FB-4F26-9CE7-1C1BE284A846}"/>
              </a:ext>
            </a:extLst>
          </p:cNvPr>
          <p:cNvPicPr>
            <a:picLocks noChangeAspect="1"/>
          </p:cNvPicPr>
          <p:nvPr/>
        </p:nvPicPr>
        <p:blipFill>
          <a:blip r:embed="rId2"/>
          <a:stretch>
            <a:fillRect/>
          </a:stretch>
        </p:blipFill>
        <p:spPr>
          <a:xfrm>
            <a:off x="8559800" y="90488"/>
            <a:ext cx="3590925" cy="5214938"/>
          </a:xfrm>
          <a:prstGeom prst="rect">
            <a:avLst/>
          </a:prstGeom>
        </p:spPr>
      </p:pic>
      <p:pic>
        <p:nvPicPr>
          <p:cNvPr id="9" name="Picture 8">
            <a:extLst>
              <a:ext uri="{FF2B5EF4-FFF2-40B4-BE49-F238E27FC236}">
                <a16:creationId xmlns:a16="http://schemas.microsoft.com/office/drawing/2014/main" id="{3ABB5E71-834A-4E2E-8068-4D0ABA989149}"/>
              </a:ext>
            </a:extLst>
          </p:cNvPr>
          <p:cNvPicPr>
            <a:picLocks noChangeAspect="1"/>
          </p:cNvPicPr>
          <p:nvPr/>
        </p:nvPicPr>
        <p:blipFill>
          <a:blip r:embed="rId3"/>
          <a:stretch>
            <a:fillRect/>
          </a:stretch>
        </p:blipFill>
        <p:spPr>
          <a:xfrm>
            <a:off x="41275" y="90488"/>
            <a:ext cx="8437563" cy="5214938"/>
          </a:xfrm>
          <a:prstGeom prst="rect">
            <a:avLst/>
          </a:prstGeom>
        </p:spPr>
      </p:pic>
    </p:spTree>
    <p:extLst>
      <p:ext uri="{BB962C8B-B14F-4D97-AF65-F5344CB8AC3E}">
        <p14:creationId xmlns:p14="http://schemas.microsoft.com/office/powerpoint/2010/main" val="54492434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9F529C3-C941-49FD-8C67-82F134F64B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50000"/>
              <a:lumOff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0586029-32A0-47E5-9AEC-AE3ABA6B9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010FD7A4-00B1-46AE-B8CE-9467629B2DB2}"/>
              </a:ext>
            </a:extLst>
          </p:cNvPr>
          <p:cNvPicPr>
            <a:picLocks noChangeAspect="1"/>
          </p:cNvPicPr>
          <p:nvPr/>
        </p:nvPicPr>
        <p:blipFill>
          <a:blip r:embed="rId2"/>
          <a:stretch>
            <a:fillRect/>
          </a:stretch>
        </p:blipFill>
        <p:spPr>
          <a:xfrm>
            <a:off x="643467" y="1747927"/>
            <a:ext cx="5294716" cy="3362144"/>
          </a:xfrm>
          <a:prstGeom prst="rect">
            <a:avLst/>
          </a:prstGeom>
        </p:spPr>
      </p:pic>
      <p:cxnSp>
        <p:nvCxnSpPr>
          <p:cNvPr id="14" name="Straight Connector 13">
            <a:extLst>
              <a:ext uri="{FF2B5EF4-FFF2-40B4-BE49-F238E27FC236}">
                <a16:creationId xmlns:a16="http://schemas.microsoft.com/office/drawing/2014/main" id="{8C730EAB-A532-4295-A302-FB4B90DB9F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79958" y="1143000"/>
            <a:ext cx="0" cy="4572000"/>
          </a:xfrm>
          <a:prstGeom prst="line">
            <a:avLst/>
          </a:prstGeom>
          <a:ln>
            <a:solidFill>
              <a:srgbClr val="4E4E4E"/>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17CFEB9A-6B93-40DC-822E-A6AA5EEA0B8A}"/>
              </a:ext>
            </a:extLst>
          </p:cNvPr>
          <p:cNvPicPr>
            <a:picLocks noChangeAspect="1"/>
          </p:cNvPicPr>
          <p:nvPr/>
        </p:nvPicPr>
        <p:blipFill>
          <a:blip r:embed="rId3"/>
          <a:stretch>
            <a:fillRect/>
          </a:stretch>
        </p:blipFill>
        <p:spPr>
          <a:xfrm>
            <a:off x="6253817" y="1622179"/>
            <a:ext cx="5294715" cy="3613642"/>
          </a:xfrm>
          <a:prstGeom prst="rect">
            <a:avLst/>
          </a:prstGeom>
        </p:spPr>
      </p:pic>
    </p:spTree>
    <p:extLst>
      <p:ext uri="{BB962C8B-B14F-4D97-AF65-F5344CB8AC3E}">
        <p14:creationId xmlns:p14="http://schemas.microsoft.com/office/powerpoint/2010/main" val="30014141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3FBAEC-8FA6-4981-982B-85D6F376BB6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3458963-A765-4D36-B21D-C33C1851CBD0}"/>
              </a:ext>
            </a:extLst>
          </p:cNvPr>
          <p:cNvSpPr>
            <a:spLocks noGrp="1"/>
          </p:cNvSpPr>
          <p:nvPr>
            <p:ph idx="1"/>
          </p:nvPr>
        </p:nvSpPr>
        <p:spPr/>
        <p:txBody>
          <a:bodyPr/>
          <a:lstStyle/>
          <a:p>
            <a:endParaRPr lang="en-US" dirty="0"/>
          </a:p>
        </p:txBody>
      </p:sp>
      <p:pic>
        <p:nvPicPr>
          <p:cNvPr id="4" name="Content Placeholder 7" descr="A close up of a map&#10;&#10;Description automatically generated">
            <a:extLst>
              <a:ext uri="{FF2B5EF4-FFF2-40B4-BE49-F238E27FC236}">
                <a16:creationId xmlns:a16="http://schemas.microsoft.com/office/drawing/2014/main" id="{7AFF58BD-4285-403A-9CB5-7753249CEB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4234" y="505844"/>
            <a:ext cx="9366615" cy="5671119"/>
          </a:xfrm>
          <a:prstGeom prst="rect">
            <a:avLst/>
          </a:prstGeom>
        </p:spPr>
      </p:pic>
    </p:spTree>
    <p:extLst>
      <p:ext uri="{BB962C8B-B14F-4D97-AF65-F5344CB8AC3E}">
        <p14:creationId xmlns:p14="http://schemas.microsoft.com/office/powerpoint/2010/main" val="352085613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CAA1BBFB-DE7C-4A9F-9BE5-F7AF6DAEDD96}"/>
              </a:ext>
            </a:extLst>
          </p:cNvPr>
          <p:cNvSpPr/>
          <p:nvPr/>
        </p:nvSpPr>
        <p:spPr>
          <a:xfrm>
            <a:off x="556532" y="643467"/>
            <a:ext cx="11210925" cy="744836"/>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3200" b="1" u="sng" kern="1200" dirty="0">
                <a:solidFill>
                  <a:schemeClr val="bg1"/>
                </a:solidFill>
                <a:ea typeface="+mj-ea"/>
                <a:cs typeface="+mj-cs"/>
              </a:rPr>
              <a:t>Visualizations – Using Power BI</a:t>
            </a:r>
            <a:endParaRPr lang="en-US" sz="3200" b="1" kern="1200" dirty="0">
              <a:solidFill>
                <a:schemeClr val="bg1"/>
              </a:solidFill>
              <a:ea typeface="+mj-ea"/>
              <a:cs typeface="+mj-cs"/>
            </a:endParaRPr>
          </a:p>
        </p:txBody>
      </p:sp>
      <p:pic>
        <p:nvPicPr>
          <p:cNvPr id="6" name="Picture 5">
            <a:extLst>
              <a:ext uri="{FF2B5EF4-FFF2-40B4-BE49-F238E27FC236}">
                <a16:creationId xmlns:a16="http://schemas.microsoft.com/office/drawing/2014/main" id="{4B240A9B-BD07-4473-BB47-D963422152FB}"/>
              </a:ext>
            </a:extLst>
          </p:cNvPr>
          <p:cNvPicPr>
            <a:picLocks noChangeAspect="1"/>
          </p:cNvPicPr>
          <p:nvPr/>
        </p:nvPicPr>
        <p:blipFill>
          <a:blip r:embed="rId2"/>
          <a:stretch>
            <a:fillRect/>
          </a:stretch>
        </p:blipFill>
        <p:spPr>
          <a:xfrm>
            <a:off x="643467" y="2004834"/>
            <a:ext cx="10905066" cy="3734984"/>
          </a:xfrm>
          <a:prstGeom prst="rect">
            <a:avLst/>
          </a:prstGeom>
        </p:spPr>
      </p:pic>
    </p:spTree>
    <p:extLst>
      <p:ext uri="{BB962C8B-B14F-4D97-AF65-F5344CB8AC3E}">
        <p14:creationId xmlns:p14="http://schemas.microsoft.com/office/powerpoint/2010/main" val="137640391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8">
            <a:extLst>
              <a:ext uri="{FF2B5EF4-FFF2-40B4-BE49-F238E27FC236}">
                <a16:creationId xmlns:a16="http://schemas.microsoft.com/office/drawing/2014/main" id="{AA3CC463-F933-4AC4-86E1-5AC14B0C31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0">
            <a:extLst>
              <a:ext uri="{FF2B5EF4-FFF2-40B4-BE49-F238E27FC236}">
                <a16:creationId xmlns:a16="http://schemas.microsoft.com/office/drawing/2014/main" id="{6025D2DB-A12A-44DB-B00E-F4D622329E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1331" y="480060"/>
            <a:ext cx="4180332" cy="2788074"/>
          </a:xfrm>
          <a:prstGeom prst="rect">
            <a:avLst/>
          </a:prstGeom>
          <a:solidFill>
            <a:srgbClr val="FFFFFF"/>
          </a:solidFill>
          <a:ln w="19050">
            <a:solidFill>
              <a:srgbClr val="FFA0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C34D138A-6936-4751-A77A-D011E970E85F}"/>
              </a:ext>
            </a:extLst>
          </p:cNvPr>
          <p:cNvPicPr>
            <a:picLocks noChangeAspect="1"/>
          </p:cNvPicPr>
          <p:nvPr/>
        </p:nvPicPr>
        <p:blipFill>
          <a:blip r:embed="rId2"/>
          <a:stretch>
            <a:fillRect/>
          </a:stretch>
        </p:blipFill>
        <p:spPr>
          <a:xfrm>
            <a:off x="749547" y="643467"/>
            <a:ext cx="3627558" cy="2493947"/>
          </a:xfrm>
          <a:prstGeom prst="rect">
            <a:avLst/>
          </a:prstGeom>
        </p:spPr>
      </p:pic>
      <p:sp>
        <p:nvSpPr>
          <p:cNvPr id="13" name="Rectangle 12">
            <a:extLst>
              <a:ext uri="{FF2B5EF4-FFF2-40B4-BE49-F238E27FC236}">
                <a16:creationId xmlns:a16="http://schemas.microsoft.com/office/drawing/2014/main" id="{CE7E7877-F64E-4EEA-B778-138031EFF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1331" y="3603670"/>
            <a:ext cx="4180332" cy="2788074"/>
          </a:xfrm>
          <a:prstGeom prst="rect">
            <a:avLst/>
          </a:prstGeom>
          <a:solidFill>
            <a:srgbClr val="FFFFFF"/>
          </a:solidFill>
          <a:ln w="19050">
            <a:solidFill>
              <a:srgbClr val="FFA0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3033DC6F-AC24-4471-80FA-21B75C5AABB0}"/>
              </a:ext>
            </a:extLst>
          </p:cNvPr>
          <p:cNvPicPr>
            <a:picLocks noChangeAspect="1"/>
          </p:cNvPicPr>
          <p:nvPr/>
        </p:nvPicPr>
        <p:blipFill>
          <a:blip r:embed="rId3"/>
          <a:stretch>
            <a:fillRect/>
          </a:stretch>
        </p:blipFill>
        <p:spPr>
          <a:xfrm>
            <a:off x="745911" y="3748194"/>
            <a:ext cx="3608221" cy="2471631"/>
          </a:xfrm>
          <a:prstGeom prst="rect">
            <a:avLst/>
          </a:prstGeom>
        </p:spPr>
      </p:pic>
      <p:sp>
        <p:nvSpPr>
          <p:cNvPr id="15" name="Rectangle 14">
            <a:extLst>
              <a:ext uri="{FF2B5EF4-FFF2-40B4-BE49-F238E27FC236}">
                <a16:creationId xmlns:a16="http://schemas.microsoft.com/office/drawing/2014/main" id="{7DD6C4F3-70FD-4F13-919C-702EE48864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0596" y="487090"/>
            <a:ext cx="6741849" cy="5897880"/>
          </a:xfrm>
          <a:prstGeom prst="rect">
            <a:avLst/>
          </a:prstGeom>
          <a:solidFill>
            <a:srgbClr val="FFFF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FD6C6A11-1F26-4B36-A8F5-A2E551FCF192}"/>
              </a:ext>
            </a:extLst>
          </p:cNvPr>
          <p:cNvPicPr>
            <a:picLocks noChangeAspect="1"/>
          </p:cNvPicPr>
          <p:nvPr/>
        </p:nvPicPr>
        <p:blipFill>
          <a:blip r:embed="rId4"/>
          <a:stretch>
            <a:fillRect/>
          </a:stretch>
        </p:blipFill>
        <p:spPr>
          <a:xfrm>
            <a:off x="5144764" y="1208904"/>
            <a:ext cx="6410084" cy="4454251"/>
          </a:xfrm>
          <a:prstGeom prst="rect">
            <a:avLst/>
          </a:prstGeom>
        </p:spPr>
      </p:pic>
    </p:spTree>
    <p:extLst>
      <p:ext uri="{BB962C8B-B14F-4D97-AF65-F5344CB8AC3E}">
        <p14:creationId xmlns:p14="http://schemas.microsoft.com/office/powerpoint/2010/main" val="15620298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9E495AB-7024-45E6-8B63-0B99B6952E1F}"/>
              </a:ext>
            </a:extLst>
          </p:cNvPr>
          <p:cNvPicPr>
            <a:picLocks noChangeAspect="1"/>
          </p:cNvPicPr>
          <p:nvPr/>
        </p:nvPicPr>
        <p:blipFill>
          <a:blip r:embed="rId2"/>
          <a:stretch>
            <a:fillRect/>
          </a:stretch>
        </p:blipFill>
        <p:spPr>
          <a:xfrm>
            <a:off x="818219" y="321734"/>
            <a:ext cx="4704729" cy="2905170"/>
          </a:xfrm>
          <a:prstGeom prst="rect">
            <a:avLst/>
          </a:prstGeom>
        </p:spPr>
      </p:pic>
      <p:pic>
        <p:nvPicPr>
          <p:cNvPr id="4" name="Picture 3">
            <a:extLst>
              <a:ext uri="{FF2B5EF4-FFF2-40B4-BE49-F238E27FC236}">
                <a16:creationId xmlns:a16="http://schemas.microsoft.com/office/drawing/2014/main" id="{CCA3CBE2-8CBF-42D7-B701-B15D606A0D50}"/>
              </a:ext>
            </a:extLst>
          </p:cNvPr>
          <p:cNvPicPr>
            <a:picLocks noChangeAspect="1"/>
          </p:cNvPicPr>
          <p:nvPr/>
        </p:nvPicPr>
        <p:blipFill>
          <a:blip r:embed="rId3"/>
          <a:stretch>
            <a:fillRect/>
          </a:stretch>
        </p:blipFill>
        <p:spPr>
          <a:xfrm>
            <a:off x="917065" y="3631096"/>
            <a:ext cx="4507036" cy="2760560"/>
          </a:xfrm>
          <a:prstGeom prst="rect">
            <a:avLst/>
          </a:prstGeom>
        </p:spPr>
      </p:pic>
      <p:sp>
        <p:nvSpPr>
          <p:cNvPr id="17" name="Rectangle 8">
            <a:extLst>
              <a:ext uri="{FF2B5EF4-FFF2-40B4-BE49-F238E27FC236}">
                <a16:creationId xmlns:a16="http://schemas.microsoft.com/office/drawing/2014/main" id="{799448F2-0E5B-42DA-B2D1-11A14E947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50280" y="0"/>
            <a:ext cx="9144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0">
            <a:extLst>
              <a:ext uri="{FF2B5EF4-FFF2-40B4-BE49-F238E27FC236}">
                <a16:creationId xmlns:a16="http://schemas.microsoft.com/office/drawing/2014/main" id="{4E8A7552-20E1-4F34-ADAB-C1DB6634D4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83280"/>
            <a:ext cx="6126480" cy="9144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9D0D00B1-6817-4E16-A57F-C6B2EE0434D8}"/>
              </a:ext>
            </a:extLst>
          </p:cNvPr>
          <p:cNvPicPr>
            <a:picLocks noChangeAspect="1"/>
          </p:cNvPicPr>
          <p:nvPr/>
        </p:nvPicPr>
        <p:blipFill>
          <a:blip r:embed="rId4"/>
          <a:stretch>
            <a:fillRect/>
          </a:stretch>
        </p:blipFill>
        <p:spPr>
          <a:xfrm>
            <a:off x="6308034" y="1477678"/>
            <a:ext cx="5426764" cy="3758033"/>
          </a:xfrm>
          <a:prstGeom prst="rect">
            <a:avLst/>
          </a:prstGeom>
        </p:spPr>
      </p:pic>
    </p:spTree>
    <p:extLst>
      <p:ext uri="{BB962C8B-B14F-4D97-AF65-F5344CB8AC3E}">
        <p14:creationId xmlns:p14="http://schemas.microsoft.com/office/powerpoint/2010/main" val="20305560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96" name="Rectangle 70">
            <a:extLst>
              <a:ext uri="{FF2B5EF4-FFF2-40B4-BE49-F238E27FC236}">
                <a16:creationId xmlns:a16="http://schemas.microsoft.com/office/drawing/2014/main" id="{EE1FC7B4-E4A7-4452-B413-1A623E3A72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bg1">
              <a:alpha val="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Freeform 13">
            <a:extLst>
              <a:ext uri="{FF2B5EF4-FFF2-40B4-BE49-F238E27FC236}">
                <a16:creationId xmlns:a16="http://schemas.microsoft.com/office/drawing/2014/main" id="{E0709AF0-24F0-4486-B189-BE6386BDB1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Freeform 11">
            <a:extLst>
              <a:ext uri="{FF2B5EF4-FFF2-40B4-BE49-F238E27FC236}">
                <a16:creationId xmlns:a16="http://schemas.microsoft.com/office/drawing/2014/main" id="{FBE3B62F-5853-4A3C-B050-6186351A71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BA494EFB-6015-4D0B-88D6-7BD3A1BEB816}"/>
              </a:ext>
            </a:extLst>
          </p:cNvPr>
          <p:cNvSpPr>
            <a:spLocks noGrp="1"/>
          </p:cNvSpPr>
          <p:nvPr>
            <p:ph type="title"/>
          </p:nvPr>
        </p:nvSpPr>
        <p:spPr>
          <a:xfrm>
            <a:off x="513624" y="-3324"/>
            <a:ext cx="10520702" cy="1325563"/>
          </a:xfrm>
        </p:spPr>
        <p:txBody>
          <a:bodyPr>
            <a:normAutofit/>
          </a:bodyPr>
          <a:lstStyle/>
          <a:p>
            <a:r>
              <a:rPr lang="en-US" sz="2800" b="1" i="1">
                <a:latin typeface="Times New Roman" panose="02020603050405020304" pitchFamily="18" charset="0"/>
                <a:cs typeface="Times New Roman" panose="02020603050405020304" pitchFamily="18" charset="0"/>
              </a:rPr>
              <a:t>OBJECTIVES</a:t>
            </a:r>
            <a:endParaRPr lang="en-US" sz="2800" b="1" i="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2D3A2440-5012-467B-AD72-4307FBABA4CE}"/>
              </a:ext>
            </a:extLst>
          </p:cNvPr>
          <p:cNvSpPr>
            <a:spLocks noGrp="1"/>
          </p:cNvSpPr>
          <p:nvPr>
            <p:ph idx="1"/>
          </p:nvPr>
        </p:nvSpPr>
        <p:spPr>
          <a:xfrm>
            <a:off x="297099" y="1157016"/>
            <a:ext cx="6423028" cy="5425009"/>
          </a:xfrm>
        </p:spPr>
        <p:txBody>
          <a:bodyPr>
            <a:normAutofit/>
          </a:bodyPr>
          <a:lstStyle/>
          <a:p>
            <a:r>
              <a:rPr lang="en-US" sz="2000">
                <a:latin typeface="Times New Roman" panose="02020603050405020304" pitchFamily="18" charset="0"/>
                <a:cs typeface="Times New Roman" panose="02020603050405020304" pitchFamily="18" charset="0"/>
              </a:rPr>
              <a:t>To work on  loan predictions using machine learning models and provide a model that caters their needs</a:t>
            </a:r>
          </a:p>
          <a:p>
            <a:r>
              <a:rPr lang="en-US" sz="2000">
                <a:latin typeface="Times New Roman" panose="02020603050405020304" pitchFamily="18" charset="0"/>
                <a:cs typeface="Times New Roman" panose="02020603050405020304" pitchFamily="18" charset="0"/>
              </a:rPr>
              <a:t>To provide a full funded loan from lending club to clients</a:t>
            </a:r>
          </a:p>
          <a:p>
            <a:r>
              <a:rPr lang="en-US" sz="2000">
                <a:latin typeface="Times New Roman" panose="02020603050405020304" pitchFamily="18" charset="0"/>
                <a:cs typeface="Times New Roman" panose="02020603050405020304" pitchFamily="18" charset="0"/>
              </a:rPr>
              <a:t>To predict the lowest possible interest rates</a:t>
            </a:r>
          </a:p>
          <a:p>
            <a:r>
              <a:rPr lang="en-US" sz="2000">
                <a:latin typeface="Times New Roman" panose="02020603050405020304" pitchFamily="18" charset="0"/>
                <a:cs typeface="Times New Roman" panose="02020603050405020304" pitchFamily="18" charset="0"/>
              </a:rPr>
              <a:t>To avoid loans that are predicted to default</a:t>
            </a:r>
          </a:p>
          <a:p>
            <a:r>
              <a:rPr lang="en-US" sz="2000">
                <a:latin typeface="Times New Roman" panose="02020603050405020304" pitchFamily="18" charset="0"/>
                <a:cs typeface="Times New Roman" panose="02020603050405020304" pitchFamily="18" charset="0"/>
              </a:rPr>
              <a:t>To get a desired loan duration</a:t>
            </a:r>
          </a:p>
          <a:p>
            <a:r>
              <a:rPr lang="en-US" sz="2000">
                <a:latin typeface="Times New Roman" panose="02020603050405020304" pitchFamily="18" charset="0"/>
                <a:cs typeface="Times New Roman" panose="02020603050405020304" pitchFamily="18" charset="0"/>
              </a:rPr>
              <a:t>To provide an online lending platform where borrowers are able to obtain loans and investors can purchase notes backed by payments based on loans</a:t>
            </a:r>
          </a:p>
          <a:p>
            <a:r>
              <a:rPr lang="en-US" sz="2000">
                <a:latin typeface="Times New Roman" panose="02020603050405020304" pitchFamily="18" charset="0"/>
                <a:cs typeface="Times New Roman" panose="02020603050405020304" pitchFamily="18" charset="0"/>
              </a:rPr>
              <a:t>To predict the expected returns for loans to a given borrower</a:t>
            </a:r>
          </a:p>
          <a:p>
            <a:r>
              <a:rPr lang="en-US" sz="2000">
                <a:latin typeface="Times New Roman" panose="02020603050405020304" pitchFamily="18" charset="0"/>
                <a:cs typeface="Times New Roman" panose="02020603050405020304" pitchFamily="18" charset="0"/>
              </a:rPr>
              <a:t>To maximize our returns by predicting the probability of default of the borrower so as to help avoid investment in those high-risk notes</a:t>
            </a:r>
            <a:endParaRPr lang="en-US" sz="2000" dirty="0">
              <a:latin typeface="Times New Roman" panose="02020603050405020304" pitchFamily="18" charset="0"/>
              <a:cs typeface="Times New Roman" panose="02020603050405020304" pitchFamily="18" charset="0"/>
            </a:endParaRPr>
          </a:p>
        </p:txBody>
      </p:sp>
      <p:pic>
        <p:nvPicPr>
          <p:cNvPr id="8" name="Picture 7" descr="Invest Money Online | Become a Private Money Lender India | LenDenClub">
            <a:extLst>
              <a:ext uri="{FF2B5EF4-FFF2-40B4-BE49-F238E27FC236}">
                <a16:creationId xmlns:a16="http://schemas.microsoft.com/office/drawing/2014/main" id="{44389D44-BCB7-4E52-8151-8E91B27EC30E}"/>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7201337" y="1157016"/>
            <a:ext cx="4693564" cy="1697649"/>
          </a:xfrm>
          <a:prstGeom prst="rect">
            <a:avLst/>
          </a:prstGeom>
          <a:noFill/>
          <a:ln>
            <a:solidFill>
              <a:schemeClr val="tx1"/>
            </a:solidFill>
          </a:ln>
        </p:spPr>
      </p:pic>
    </p:spTree>
    <p:extLst>
      <p:ext uri="{BB962C8B-B14F-4D97-AF65-F5344CB8AC3E}">
        <p14:creationId xmlns:p14="http://schemas.microsoft.com/office/powerpoint/2010/main" val="742985582"/>
      </p:ext>
    </p:extLst>
  </p:cSld>
  <p:clrMapOvr>
    <a:overrideClrMapping bg1="dk1" tx1="lt1" bg2="dk2" tx2="lt2" accent1="accent1" accent2="accent2" accent3="accent3" accent4="accent4" accent5="accent5" accent6="accent6" hlink="hlink" folHlink="folHlink"/>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8">
            <a:extLst>
              <a:ext uri="{FF2B5EF4-FFF2-40B4-BE49-F238E27FC236}">
                <a16:creationId xmlns:a16="http://schemas.microsoft.com/office/drawing/2014/main" id="{56C20283-73E0-40EC-8AD8-057F581F64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28">
            <a:extLst>
              <a:ext uri="{FF2B5EF4-FFF2-40B4-BE49-F238E27FC236}">
                <a16:creationId xmlns:a16="http://schemas.microsoft.com/office/drawing/2014/main" id="{3FCC729B-E528-40C3-82D3-BA4375575E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960120" y="0"/>
            <a:ext cx="11218661" cy="6858000"/>
          </a:xfrm>
          <a:custGeom>
            <a:avLst/>
            <a:gdLst>
              <a:gd name="connsiteX0" fmla="*/ 0 w 11218661"/>
              <a:gd name="connsiteY0" fmla="*/ 0 h 6858000"/>
              <a:gd name="connsiteX1" fmla="*/ 8042507 w 11218661"/>
              <a:gd name="connsiteY1" fmla="*/ 0 h 6858000"/>
              <a:gd name="connsiteX2" fmla="*/ 11218661 w 11218661"/>
              <a:gd name="connsiteY2" fmla="*/ 6858000 h 6858000"/>
              <a:gd name="connsiteX3" fmla="*/ 0 w 1121866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218661" h="6858000">
                <a:moveTo>
                  <a:pt x="0" y="0"/>
                </a:moveTo>
                <a:lnTo>
                  <a:pt x="8042507" y="0"/>
                </a:lnTo>
                <a:lnTo>
                  <a:pt x="11218661" y="6858000"/>
                </a:lnTo>
                <a:lnTo>
                  <a:pt x="0" y="685800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26">
            <a:extLst>
              <a:ext uri="{FF2B5EF4-FFF2-40B4-BE49-F238E27FC236}">
                <a16:creationId xmlns:a16="http://schemas.microsoft.com/office/drawing/2014/main" id="{58F1FB8D-1842-4A04-998D-6CF047AB27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420248" y="0"/>
            <a:ext cx="10771752" cy="6858000"/>
          </a:xfrm>
          <a:custGeom>
            <a:avLst/>
            <a:gdLst>
              <a:gd name="connsiteX0" fmla="*/ 0 w 10771752"/>
              <a:gd name="connsiteY0" fmla="*/ 0 h 6858000"/>
              <a:gd name="connsiteX1" fmla="*/ 7595598 w 10771752"/>
              <a:gd name="connsiteY1" fmla="*/ 0 h 6858000"/>
              <a:gd name="connsiteX2" fmla="*/ 10771752 w 10771752"/>
              <a:gd name="connsiteY2" fmla="*/ 6858000 h 6858000"/>
              <a:gd name="connsiteX3" fmla="*/ 0 w 1077175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771752" h="6858000">
                <a:moveTo>
                  <a:pt x="0" y="0"/>
                </a:moveTo>
                <a:lnTo>
                  <a:pt x="7595598" y="0"/>
                </a:lnTo>
                <a:lnTo>
                  <a:pt x="10771752" y="6858000"/>
                </a:lnTo>
                <a:lnTo>
                  <a:pt x="0" y="685800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3C21E818-7236-4BE7-BAE8-E8CE0D3EBF7B}"/>
              </a:ext>
            </a:extLst>
          </p:cNvPr>
          <p:cNvSpPr>
            <a:spLocks noGrp="1"/>
          </p:cNvSpPr>
          <p:nvPr>
            <p:ph type="title"/>
          </p:nvPr>
        </p:nvSpPr>
        <p:spPr>
          <a:xfrm>
            <a:off x="4384039" y="365125"/>
            <a:ext cx="7164493" cy="1325563"/>
          </a:xfrm>
        </p:spPr>
        <p:txBody>
          <a:bodyPr>
            <a:normAutofit/>
          </a:bodyPr>
          <a:lstStyle/>
          <a:p>
            <a:r>
              <a:rPr lang="en-US" sz="2800" b="1" i="1" dirty="0">
                <a:latin typeface="Times New Roman" panose="02020603050405020304" pitchFamily="18" charset="0"/>
                <a:cs typeface="Times New Roman" panose="02020603050405020304" pitchFamily="18" charset="0"/>
              </a:rPr>
              <a:t>CONCLUSION</a:t>
            </a:r>
          </a:p>
        </p:txBody>
      </p:sp>
      <p:pic>
        <p:nvPicPr>
          <p:cNvPr id="4" name="Picture 3">
            <a:extLst>
              <a:ext uri="{FF2B5EF4-FFF2-40B4-BE49-F238E27FC236}">
                <a16:creationId xmlns:a16="http://schemas.microsoft.com/office/drawing/2014/main" id="{B59E904F-1F38-4113-8C3C-D32D0363D660}"/>
              </a:ext>
            </a:extLst>
          </p:cNvPr>
          <p:cNvPicPr/>
          <p:nvPr/>
        </p:nvPicPr>
        <p:blipFill rotWithShape="1">
          <a:blip r:embed="rId2"/>
          <a:srcRect l="52820" t="41937" r="12692" b="16126"/>
          <a:stretch/>
        </p:blipFill>
        <p:spPr bwMode="auto">
          <a:xfrm>
            <a:off x="480060" y="2257093"/>
            <a:ext cx="3425957" cy="2343332"/>
          </a:xfrm>
          <a:prstGeom prst="rect">
            <a:avLst/>
          </a:prstGeom>
          <a:extLst>
            <a:ext uri="{53640926-AAD7-44D8-BBD7-CCE9431645EC}">
              <a14:shadowObscured xmlns:a14="http://schemas.microsoft.com/office/drawing/2010/main"/>
            </a:ext>
          </a:extLst>
        </p:spPr>
      </p:pic>
      <p:sp>
        <p:nvSpPr>
          <p:cNvPr id="3" name="Content Placeholder 2">
            <a:extLst>
              <a:ext uri="{FF2B5EF4-FFF2-40B4-BE49-F238E27FC236}">
                <a16:creationId xmlns:a16="http://schemas.microsoft.com/office/drawing/2014/main" id="{8E67FF62-7B76-43A4-BA5E-09D6B0B43344}"/>
              </a:ext>
            </a:extLst>
          </p:cNvPr>
          <p:cNvSpPr>
            <a:spLocks noGrp="1"/>
          </p:cNvSpPr>
          <p:nvPr>
            <p:ph idx="1"/>
          </p:nvPr>
        </p:nvSpPr>
        <p:spPr>
          <a:xfrm>
            <a:off x="4149689" y="1530232"/>
            <a:ext cx="7785419" cy="4962643"/>
          </a:xfrm>
        </p:spPr>
        <p:txBody>
          <a:bodyPr>
            <a:normAutofit fontScale="55000" lnSpcReduction="20000"/>
          </a:bodyPr>
          <a:lstStyle/>
          <a:p>
            <a:pPr algn="just"/>
            <a:r>
              <a:rPr lang="en-US" sz="3600" dirty="0">
                <a:latin typeface="Times New Roman" panose="02020603050405020304" pitchFamily="18" charset="0"/>
                <a:cs typeface="Times New Roman" panose="02020603050405020304" pitchFamily="18" charset="0"/>
              </a:rPr>
              <a:t>Amongst all the three models we can see that </a:t>
            </a:r>
            <a:r>
              <a:rPr lang="en-US" sz="3600" b="1" dirty="0">
                <a:latin typeface="Times New Roman" panose="02020603050405020304" pitchFamily="18" charset="0"/>
                <a:cs typeface="Times New Roman" panose="02020603050405020304" pitchFamily="18" charset="0"/>
              </a:rPr>
              <a:t>Random Forest Regressor</a:t>
            </a:r>
            <a:r>
              <a:rPr lang="en-US" sz="3600" dirty="0">
                <a:latin typeface="Times New Roman" panose="02020603050405020304" pitchFamily="18" charset="0"/>
                <a:cs typeface="Times New Roman" panose="02020603050405020304" pitchFamily="18" charset="0"/>
              </a:rPr>
              <a:t> gives us the best predictions. </a:t>
            </a:r>
          </a:p>
          <a:p>
            <a:pPr algn="just"/>
            <a:r>
              <a:rPr lang="en-US" sz="3600" dirty="0">
                <a:latin typeface="Times New Roman" panose="02020603050405020304" pitchFamily="18" charset="0"/>
                <a:cs typeface="Times New Roman" panose="02020603050405020304" pitchFamily="18" charset="0"/>
              </a:rPr>
              <a:t>Given, any test case including the ones carried out by our team, the predicted values can be seen satisfactory as compared to the actual data of interest rates provided by the lending club. </a:t>
            </a:r>
          </a:p>
          <a:p>
            <a:pPr algn="just"/>
            <a:r>
              <a:rPr lang="en-US" sz="3600" dirty="0">
                <a:latin typeface="Times New Roman" panose="02020603050405020304" pitchFamily="18" charset="0"/>
                <a:cs typeface="Times New Roman" panose="02020603050405020304" pitchFamily="18" charset="0"/>
              </a:rPr>
              <a:t>So, if we test, our model, against any scenario, be risk averse, risk taking or any other scenario, our model will give a satisfactory predicted estimate of the interest rate. </a:t>
            </a:r>
          </a:p>
          <a:p>
            <a:pPr algn="just"/>
            <a:r>
              <a:rPr lang="en-US" sz="3600" dirty="0">
                <a:latin typeface="Times New Roman" panose="02020603050405020304" pitchFamily="18" charset="0"/>
                <a:cs typeface="Times New Roman" panose="02020603050405020304" pitchFamily="18" charset="0"/>
              </a:rPr>
              <a:t>Also, it tells us about the </a:t>
            </a:r>
            <a:r>
              <a:rPr lang="en-US" sz="3600" b="1" dirty="0">
                <a:latin typeface="Times New Roman" panose="02020603050405020304" pitchFamily="18" charset="0"/>
                <a:cs typeface="Times New Roman" panose="02020603050405020304" pitchFamily="18" charset="0"/>
              </a:rPr>
              <a:t>most optimized ML Model that is Random Forest with a MAPE of 3.80</a:t>
            </a:r>
          </a:p>
          <a:p>
            <a:pPr marL="0" indent="0" algn="just">
              <a:buNone/>
            </a:pPr>
            <a:endParaRPr lang="en-US" sz="3200" dirty="0">
              <a:latin typeface="Times New Roman" panose="02020603050405020304" pitchFamily="18" charset="0"/>
              <a:cs typeface="Times New Roman" panose="02020603050405020304" pitchFamily="18" charset="0"/>
            </a:endParaRPr>
          </a:p>
          <a:p>
            <a:pPr marL="0" indent="0" algn="just">
              <a:buNone/>
            </a:pPr>
            <a:r>
              <a:rPr lang="en-US" sz="3200" b="1" dirty="0">
                <a:latin typeface="Times New Roman" panose="02020603050405020304" pitchFamily="18" charset="0"/>
                <a:cs typeface="Times New Roman" panose="02020603050405020304" pitchFamily="18" charset="0"/>
              </a:rPr>
              <a:t>GITHUB Link:</a:t>
            </a:r>
            <a:r>
              <a:rPr lang="en-US" sz="3200" dirty="0">
                <a:latin typeface="Times New Roman" panose="02020603050405020304" pitchFamily="18" charset="0"/>
                <a:cs typeface="Times New Roman" panose="02020603050405020304" pitchFamily="18" charset="0"/>
              </a:rPr>
              <a:t> </a:t>
            </a:r>
          </a:p>
          <a:p>
            <a:pPr algn="just"/>
            <a:r>
              <a:rPr lang="en-US" sz="2500" u="sng" dirty="0">
                <a:latin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https://github.com/akashmdubey/Lending-Club-Interest-Rate-Prediction-Using-Supervised-ML</a:t>
            </a:r>
            <a:endParaRPr lang="en-US" sz="2500" dirty="0">
              <a:latin typeface="Times New Roman" panose="02020603050405020304" pitchFamily="18" charset="0"/>
              <a:cs typeface="Times New Roman" panose="02020603050405020304" pitchFamily="18" charset="0"/>
            </a:endParaRPr>
          </a:p>
          <a:p>
            <a:pPr marL="0" indent="0" algn="just">
              <a:buNone/>
            </a:pPr>
            <a:endParaRPr lang="en-US" sz="3200" dirty="0">
              <a:latin typeface="Times New Roman" panose="02020603050405020304" pitchFamily="18" charset="0"/>
              <a:cs typeface="Times New Roman" panose="02020603050405020304" pitchFamily="18" charset="0"/>
            </a:endParaRPr>
          </a:p>
          <a:p>
            <a:pPr marL="0" indent="0" algn="just">
              <a:buNone/>
            </a:pPr>
            <a:r>
              <a:rPr lang="en-US" sz="3200" b="1" dirty="0" err="1">
                <a:latin typeface="Times New Roman" panose="02020603050405020304" pitchFamily="18" charset="0"/>
                <a:cs typeface="Times New Roman" panose="02020603050405020304" pitchFamily="18" charset="0"/>
              </a:rPr>
              <a:t>Codelabs</a:t>
            </a:r>
            <a:r>
              <a:rPr lang="en-US" sz="3200" b="1" dirty="0">
                <a:latin typeface="Times New Roman" panose="02020603050405020304" pitchFamily="18" charset="0"/>
                <a:cs typeface="Times New Roman" panose="02020603050405020304" pitchFamily="18" charset="0"/>
              </a:rPr>
              <a:t> Link:</a:t>
            </a:r>
            <a:r>
              <a:rPr lang="en-US" sz="3200" dirty="0">
                <a:latin typeface="Times New Roman" panose="02020603050405020304" pitchFamily="18" charset="0"/>
                <a:cs typeface="Times New Roman" panose="02020603050405020304" pitchFamily="18" charset="0"/>
              </a:rPr>
              <a:t> </a:t>
            </a:r>
          </a:p>
          <a:p>
            <a:pPr algn="just"/>
            <a:r>
              <a:rPr lang="en-US" sz="2500" u="sng" dirty="0">
                <a:latin typeface="Times New Roman" panose="02020603050405020304" pitchFamily="18" charset="0"/>
                <a:cs typeface="Times New Roman" panose="02020603050405020304" pitchFamily="18" charset="0"/>
                <a:hlinkClick r:id="rId4">
                  <a:extLst>
                    <a:ext uri="{A12FA001-AC4F-418D-AE19-62706E023703}">
                      <ahyp:hlinkClr xmlns:ahyp="http://schemas.microsoft.com/office/drawing/2018/hyperlinkcolor" val="tx"/>
                    </a:ext>
                  </a:extLst>
                </a:hlinkClick>
              </a:rPr>
              <a:t>https://codelabs-preview.appspot.com/?file_id=1rYZCIi7hOFTiRhG1IEAnrO7JBcLSmFqHaxtiy4rvMDk#0</a:t>
            </a:r>
            <a:endParaRPr lang="en-US" sz="2500" dirty="0">
              <a:latin typeface="Times New Roman" panose="02020603050405020304" pitchFamily="18" charset="0"/>
              <a:cs typeface="Times New Roman" panose="02020603050405020304" pitchFamily="18" charset="0"/>
            </a:endParaRPr>
          </a:p>
          <a:p>
            <a:endParaRPr lang="en-US" sz="1400" dirty="0"/>
          </a:p>
        </p:txBody>
      </p:sp>
    </p:spTree>
    <p:extLst>
      <p:ext uri="{BB962C8B-B14F-4D97-AF65-F5344CB8AC3E}">
        <p14:creationId xmlns:p14="http://schemas.microsoft.com/office/powerpoint/2010/main" val="2269472981"/>
      </p:ext>
    </p:extLst>
  </p:cSld>
  <p:clrMapOvr>
    <a:overrideClrMapping bg1="dk1" tx1="lt1" bg2="dk2" tx2="lt2" accent1="accent1" accent2="accent2" accent3="accent3" accent4="accent4" accent5="accent5" accent6="accent6" hlink="hlink" folHlink="folHlink"/>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0484" name="Rectangle 70">
            <a:extLst>
              <a:ext uri="{FF2B5EF4-FFF2-40B4-BE49-F238E27FC236}">
                <a16:creationId xmlns:a16="http://schemas.microsoft.com/office/drawing/2014/main" id="{EE1FC7B4-E4A7-4452-B413-1A623E3A72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bg1">
              <a:alpha val="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85" name="Freeform 13">
            <a:extLst>
              <a:ext uri="{FF2B5EF4-FFF2-40B4-BE49-F238E27FC236}">
                <a16:creationId xmlns:a16="http://schemas.microsoft.com/office/drawing/2014/main" id="{E0709AF0-24F0-4486-B189-BE6386BDB1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86" name="Freeform 11">
            <a:extLst>
              <a:ext uri="{FF2B5EF4-FFF2-40B4-BE49-F238E27FC236}">
                <a16:creationId xmlns:a16="http://schemas.microsoft.com/office/drawing/2014/main" id="{FBE3B62F-5853-4A3C-B050-6186351A71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C95E973E-AF93-4E0A-83E0-8C42CE31702E}"/>
              </a:ext>
            </a:extLst>
          </p:cNvPr>
          <p:cNvSpPr>
            <a:spLocks noGrp="1"/>
          </p:cNvSpPr>
          <p:nvPr>
            <p:ph type="title"/>
          </p:nvPr>
        </p:nvSpPr>
        <p:spPr>
          <a:xfrm>
            <a:off x="833002" y="448253"/>
            <a:ext cx="10520702" cy="1325563"/>
          </a:xfrm>
        </p:spPr>
        <p:txBody>
          <a:bodyPr>
            <a:normAutofit/>
          </a:bodyPr>
          <a:lstStyle/>
          <a:p>
            <a:r>
              <a:rPr lang="en-US" sz="3200" b="1" i="1" dirty="0">
                <a:latin typeface="Times New Roman" panose="02020603050405020304" pitchFamily="18" charset="0"/>
                <a:cs typeface="Times New Roman" panose="02020603050405020304" pitchFamily="18" charset="0"/>
              </a:rPr>
              <a:t>FUTURE WORK</a:t>
            </a:r>
          </a:p>
        </p:txBody>
      </p:sp>
      <p:sp>
        <p:nvSpPr>
          <p:cNvPr id="3" name="Content Placeholder 2">
            <a:extLst>
              <a:ext uri="{FF2B5EF4-FFF2-40B4-BE49-F238E27FC236}">
                <a16:creationId xmlns:a16="http://schemas.microsoft.com/office/drawing/2014/main" id="{008E5E2C-CA1C-436E-AFB9-0B0209F9975A}"/>
              </a:ext>
            </a:extLst>
          </p:cNvPr>
          <p:cNvSpPr>
            <a:spLocks noGrp="1"/>
          </p:cNvSpPr>
          <p:nvPr>
            <p:ph idx="1"/>
          </p:nvPr>
        </p:nvSpPr>
        <p:spPr>
          <a:xfrm>
            <a:off x="113601" y="1610773"/>
            <a:ext cx="6718853" cy="5084184"/>
          </a:xfrm>
        </p:spPr>
        <p:txBody>
          <a:bodyPr>
            <a:normAutofit fontScale="77500" lnSpcReduction="20000"/>
          </a:bodyPr>
          <a:lstStyle/>
          <a:p>
            <a:pPr algn="just"/>
            <a:r>
              <a:rPr lang="en-US" sz="2300" dirty="0">
                <a:latin typeface="Times New Roman" panose="02020603050405020304" pitchFamily="18" charset="0"/>
                <a:cs typeface="Times New Roman" panose="02020603050405020304" pitchFamily="18" charset="0"/>
              </a:rPr>
              <a:t>We obtained a regression prediction threshold based on the training set, and simulated the strategy on the test set. Both sets comprise loans initiated within the same periods (2012-2015). We can check to see if the strategy generalizes to future loans by testing it on 2016-2018 loans that have finalized</a:t>
            </a:r>
          </a:p>
          <a:p>
            <a:pPr algn="just"/>
            <a:r>
              <a:rPr lang="en-US" sz="2300" dirty="0">
                <a:latin typeface="Times New Roman" panose="02020603050405020304" pitchFamily="18" charset="0"/>
                <a:cs typeface="Times New Roman" panose="02020603050405020304" pitchFamily="18" charset="0"/>
              </a:rPr>
              <a:t>The absence of a development set didn’t afford us much opportunity to tune the hyperparameters of our models, such as the number of decision trees to use in random forest models, and the number of hidden layers and neurons of each layer in neural network models. Having a small development set would enable us to tune some hyper-parameters quickly to help improve model performance metrics</a:t>
            </a:r>
            <a:endParaRPr lang="en-US" sz="2300" dirty="0">
              <a:effectLst/>
              <a:latin typeface="Times New Roman" panose="02020603050405020304" pitchFamily="18" charset="0"/>
              <a:cs typeface="Times New Roman" panose="02020603050405020304" pitchFamily="18" charset="0"/>
            </a:endParaRPr>
          </a:p>
          <a:p>
            <a:pPr algn="just"/>
            <a:r>
              <a:rPr lang="en-US" sz="2300" dirty="0">
                <a:latin typeface="Times New Roman" panose="02020603050405020304" pitchFamily="18" charset="0"/>
                <a:cs typeface="Times New Roman" panose="02020603050405020304" pitchFamily="18" charset="0"/>
              </a:rPr>
              <a:t>We can also make better use of existing features in the Lending Club dataset. One example is loan description which the borrower enters at the time of loan application. Instead of dropping such freeform features, we can try applying some statistical natural language processing techniques</a:t>
            </a:r>
          </a:p>
          <a:p>
            <a:pPr algn="just"/>
            <a:r>
              <a:rPr lang="en-US" sz="2300" dirty="0">
                <a:latin typeface="Times New Roman" panose="02020603050405020304" pitchFamily="18" charset="0"/>
                <a:cs typeface="Times New Roman" panose="02020603050405020304" pitchFamily="18" charset="0"/>
              </a:rPr>
              <a:t>Finally, we notice that Lending Club also publishes declined loan datasets. We can add these declined loans as negative examples to our dataset, which helps further alleviate the class imbalance problem</a:t>
            </a:r>
            <a:endParaRPr lang="en-US" sz="2300" dirty="0">
              <a:effectLst/>
              <a:latin typeface="Times New Roman" panose="02020603050405020304" pitchFamily="18" charset="0"/>
              <a:cs typeface="Times New Roman" panose="02020603050405020304" pitchFamily="18" charset="0"/>
            </a:endParaRPr>
          </a:p>
          <a:p>
            <a:pPr marL="0" indent="0">
              <a:buNone/>
            </a:pPr>
            <a:endParaRPr lang="en-US" sz="1100" dirty="0"/>
          </a:p>
        </p:txBody>
      </p:sp>
      <p:pic>
        <p:nvPicPr>
          <p:cNvPr id="20482" name="Picture 2" descr="Lending Club Review - CreditLoan.com®">
            <a:extLst>
              <a:ext uri="{FF2B5EF4-FFF2-40B4-BE49-F238E27FC236}">
                <a16:creationId xmlns:a16="http://schemas.microsoft.com/office/drawing/2014/main" id="{FD4AA500-4E2C-4300-9EEF-93221432FCDA}"/>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506472" y="2949036"/>
            <a:ext cx="4280282" cy="24076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7472908"/>
      </p:ext>
    </p:extLst>
  </p:cSld>
  <p:clrMapOvr>
    <a:overrideClrMapping bg1="dk1" tx1="lt1" bg2="dk2" tx2="lt2" accent1="accent1" accent2="accent2" accent3="accent3" accent4="accent4" accent5="accent5" accent6="accent6" hlink="hlink" folHlink="folHlink"/>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72" name="Picture 4" descr="The Actual Difference Between Statistics and Machine Learning">
            <a:extLst>
              <a:ext uri="{FF2B5EF4-FFF2-40B4-BE49-F238E27FC236}">
                <a16:creationId xmlns:a16="http://schemas.microsoft.com/office/drawing/2014/main" id="{121226F9-92B1-472E-873C-8141783B4D9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9149" b="6581"/>
          <a:stretch/>
        </p:blipFill>
        <p:spPr bwMode="auto">
          <a:xfrm>
            <a:off x="20" y="-39746"/>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7174" name="Freeform 5">
            <a:extLst>
              <a:ext uri="{FF2B5EF4-FFF2-40B4-BE49-F238E27FC236}">
                <a16:creationId xmlns:a16="http://schemas.microsoft.com/office/drawing/2014/main" id="{87CC2527-562A-4F69-B487-4371E5B24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7488621" y="2277613"/>
            <a:ext cx="4703379" cy="4580387"/>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0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2" name="TextBox 1">
            <a:extLst>
              <a:ext uri="{FF2B5EF4-FFF2-40B4-BE49-F238E27FC236}">
                <a16:creationId xmlns:a16="http://schemas.microsoft.com/office/drawing/2014/main" id="{2AEF5B04-85F1-41E6-B0F6-F976F4204B00}"/>
              </a:ext>
            </a:extLst>
          </p:cNvPr>
          <p:cNvSpPr txBox="1"/>
          <p:nvPr/>
        </p:nvSpPr>
        <p:spPr>
          <a:xfrm>
            <a:off x="8022021" y="3231931"/>
            <a:ext cx="3852041" cy="1834056"/>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b="1" i="1" dirty="0">
                <a:latin typeface="Times New Roman" panose="02020603050405020304" pitchFamily="18" charset="0"/>
                <a:ea typeface="+mj-ea"/>
                <a:cs typeface="Times New Roman" panose="02020603050405020304" pitchFamily="18" charset="0"/>
              </a:rPr>
              <a:t>THANK YOU</a:t>
            </a:r>
          </a:p>
        </p:txBody>
      </p:sp>
      <p:cxnSp>
        <p:nvCxnSpPr>
          <p:cNvPr id="7175" name="Straight Connector 74">
            <a:extLst>
              <a:ext uri="{FF2B5EF4-FFF2-40B4-BE49-F238E27FC236}">
                <a16:creationId xmlns:a16="http://schemas.microsoft.com/office/drawing/2014/main" id="{BCDAEC91-5BCE-4B55-9CC0-43EF94CB73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480331" y="5123793"/>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162001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5124" name="Rectangle 70">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w Cen MT" panose="020B0602020104020603"/>
              <a:ea typeface="+mn-ea"/>
              <a:cs typeface="+mn-cs"/>
            </a:endParaRPr>
          </a:p>
        </p:txBody>
      </p:sp>
      <p:sp>
        <p:nvSpPr>
          <p:cNvPr id="2" name="Title 1">
            <a:extLst>
              <a:ext uri="{FF2B5EF4-FFF2-40B4-BE49-F238E27FC236}">
                <a16:creationId xmlns:a16="http://schemas.microsoft.com/office/drawing/2014/main" id="{11613F92-4339-4F3A-8CF1-18DB198A484E}"/>
              </a:ext>
            </a:extLst>
          </p:cNvPr>
          <p:cNvSpPr>
            <a:spLocks noGrp="1"/>
          </p:cNvSpPr>
          <p:nvPr>
            <p:ph type="title"/>
          </p:nvPr>
        </p:nvSpPr>
        <p:spPr>
          <a:xfrm>
            <a:off x="841248" y="475488"/>
            <a:ext cx="10515600" cy="1197864"/>
          </a:xfrm>
        </p:spPr>
        <p:txBody>
          <a:bodyPr>
            <a:normAutofit/>
          </a:bodyPr>
          <a:lstStyle/>
          <a:p>
            <a:r>
              <a:rPr lang="en-US" sz="2800" b="1" i="1" dirty="0">
                <a:latin typeface="Times New Roman" panose="02020603050405020304" pitchFamily="18" charset="0"/>
                <a:cs typeface="Times New Roman" panose="02020603050405020304" pitchFamily="18" charset="0"/>
              </a:rPr>
              <a:t>MOTIVATION</a:t>
            </a:r>
          </a:p>
        </p:txBody>
      </p:sp>
      <p:cxnSp>
        <p:nvCxnSpPr>
          <p:cNvPr id="73" name="Straight Connector 72">
            <a:extLst>
              <a:ext uri="{FF2B5EF4-FFF2-40B4-BE49-F238E27FC236}">
                <a16:creationId xmlns:a16="http://schemas.microsoft.com/office/drawing/2014/main" id="{CE272F12-AF86-441A-BC1B-C014BBBF85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75488" y="585216"/>
            <a:ext cx="0" cy="914400"/>
          </a:xfrm>
          <a:prstGeom prst="line">
            <a:avLst/>
          </a:prstGeom>
          <a:ln w="19050">
            <a:solidFill>
              <a:schemeClr val="tx1">
                <a:alpha val="70000"/>
              </a:schemeClr>
            </a:solidFill>
          </a:ln>
        </p:spPr>
        <p:style>
          <a:lnRef idx="1">
            <a:schemeClr val="accent1"/>
          </a:lnRef>
          <a:fillRef idx="0">
            <a:schemeClr val="accent1"/>
          </a:fillRef>
          <a:effectRef idx="0">
            <a:schemeClr val="accent1"/>
          </a:effectRef>
          <a:fontRef idx="minor">
            <a:schemeClr val="tx1"/>
          </a:fontRef>
        </p:style>
      </p:cxnSp>
      <p:pic>
        <p:nvPicPr>
          <p:cNvPr id="5122" name="Picture 2">
            <a:extLst>
              <a:ext uri="{FF2B5EF4-FFF2-40B4-BE49-F238E27FC236}">
                <a16:creationId xmlns:a16="http://schemas.microsoft.com/office/drawing/2014/main" id="{80C484A3-57BB-47B1-A14E-8EE8C135A9C3}"/>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95325" y="1884314"/>
            <a:ext cx="6563800" cy="3535825"/>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AC3290D0-9815-4A0F-A4BD-094C94B9C761}"/>
              </a:ext>
            </a:extLst>
          </p:cNvPr>
          <p:cNvSpPr>
            <a:spLocks noGrp="1"/>
          </p:cNvSpPr>
          <p:nvPr>
            <p:ph idx="1"/>
          </p:nvPr>
        </p:nvSpPr>
        <p:spPr>
          <a:xfrm>
            <a:off x="6759125" y="881443"/>
            <a:ext cx="5040702" cy="4056105"/>
          </a:xfrm>
        </p:spPr>
        <p:txBody>
          <a:bodyPr anchor="t">
            <a:noAutofit/>
          </a:bodyPr>
          <a:lstStyle/>
          <a:p>
            <a:pPr algn="just">
              <a:lnSpc>
                <a:spcPct val="100000"/>
              </a:lnSpc>
            </a:pPr>
            <a:r>
              <a:rPr lang="en-US" sz="2000" dirty="0">
                <a:latin typeface="Times New Roman" panose="02020603050405020304" pitchFamily="18" charset="0"/>
                <a:cs typeface="Times New Roman" panose="02020603050405020304" pitchFamily="18" charset="0"/>
              </a:rPr>
              <a:t>With the rising popularity of peer-to-peer lending platforms in recent years, investors now have easy access to this alternative investment asset class by lending money to individual borrowers through platforms such as Lending Club, Prosper Marketplace, and Upstart, or to small businesses through Funding Circle</a:t>
            </a:r>
          </a:p>
          <a:p>
            <a:pPr algn="just">
              <a:lnSpc>
                <a:spcPct val="100000"/>
              </a:lnSpc>
            </a:pPr>
            <a:r>
              <a:rPr lang="en-US" sz="2000" dirty="0">
                <a:latin typeface="Times New Roman" panose="02020603050405020304" pitchFamily="18" charset="0"/>
                <a:cs typeface="Times New Roman" panose="02020603050405020304" pitchFamily="18" charset="0"/>
              </a:rPr>
              <a:t>Hence, it is desirable for investors to be able to independently evaluate the credit risk of a large number of listed loans quickly, and invest in those with lower perceived risks</a:t>
            </a:r>
          </a:p>
          <a:p>
            <a:pPr algn="just">
              <a:lnSpc>
                <a:spcPct val="100000"/>
              </a:lnSpc>
            </a:pPr>
            <a:r>
              <a:rPr lang="en-US" sz="2000" dirty="0">
                <a:latin typeface="Times New Roman" panose="02020603050405020304" pitchFamily="18" charset="0"/>
                <a:cs typeface="Times New Roman" panose="02020603050405020304" pitchFamily="18" charset="0"/>
              </a:rPr>
              <a:t>This motivates us to build machine-learned classification and regression models that can quantify the credit risk with a Lending Club historical loan dataset</a:t>
            </a:r>
          </a:p>
        </p:txBody>
      </p:sp>
    </p:spTree>
    <p:extLst>
      <p:ext uri="{BB962C8B-B14F-4D97-AF65-F5344CB8AC3E}">
        <p14:creationId xmlns:p14="http://schemas.microsoft.com/office/powerpoint/2010/main" val="2928252390"/>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EE1FC7B4-E4A7-4452-B413-1A623E3A72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bg1">
              <a:alpha val="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3" name="Freeform 13">
            <a:extLst>
              <a:ext uri="{FF2B5EF4-FFF2-40B4-BE49-F238E27FC236}">
                <a16:creationId xmlns:a16="http://schemas.microsoft.com/office/drawing/2014/main" id="{E0709AF0-24F0-4486-B189-BE6386BDB1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5" name="Freeform 11">
            <a:extLst>
              <a:ext uri="{FF2B5EF4-FFF2-40B4-BE49-F238E27FC236}">
                <a16:creationId xmlns:a16="http://schemas.microsoft.com/office/drawing/2014/main" id="{FBE3B62F-5853-4A3C-B050-6186351A71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CF475CF-4B32-4DC8-8487-2F9EA5B68DD4}"/>
              </a:ext>
            </a:extLst>
          </p:cNvPr>
          <p:cNvSpPr>
            <a:spLocks noGrp="1"/>
          </p:cNvSpPr>
          <p:nvPr>
            <p:ph type="title"/>
          </p:nvPr>
        </p:nvSpPr>
        <p:spPr>
          <a:xfrm>
            <a:off x="689113" y="1364973"/>
            <a:ext cx="4273989" cy="1244620"/>
          </a:xfrm>
        </p:spPr>
        <p:txBody>
          <a:bodyPr>
            <a:normAutofit/>
          </a:bodyPr>
          <a:lstStyle/>
          <a:p>
            <a:pPr algn="ctr"/>
            <a:r>
              <a:rPr lang="en-US" sz="2800" b="1" i="1" dirty="0">
                <a:latin typeface="Times New Roman" panose="02020603050405020304" pitchFamily="18" charset="0"/>
                <a:cs typeface="Times New Roman" panose="02020603050405020304" pitchFamily="18" charset="0"/>
              </a:rPr>
              <a:t>DATASET OVERVIEW</a:t>
            </a:r>
          </a:p>
        </p:txBody>
      </p:sp>
      <p:pic>
        <p:nvPicPr>
          <p:cNvPr id="7170" name="Picture 2" descr="Data Science has emerged as the biggest domain in the technology ...">
            <a:extLst>
              <a:ext uri="{FF2B5EF4-FFF2-40B4-BE49-F238E27FC236}">
                <a16:creationId xmlns:a16="http://schemas.microsoft.com/office/drawing/2014/main" id="{94EF2C22-7893-4E51-BC49-32CFCEC2DF97}"/>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05245" y="2464904"/>
            <a:ext cx="4716609" cy="2464905"/>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E7793951-98E1-4861-BEF4-D0A60725B103}"/>
              </a:ext>
            </a:extLst>
          </p:cNvPr>
          <p:cNvSpPr>
            <a:spLocks noGrp="1"/>
          </p:cNvSpPr>
          <p:nvPr>
            <p:ph idx="1"/>
          </p:nvPr>
        </p:nvSpPr>
        <p:spPr>
          <a:xfrm>
            <a:off x="5229173" y="609600"/>
            <a:ext cx="6696756" cy="5923721"/>
          </a:xfrm>
        </p:spPr>
        <p:txBody>
          <a:bodyPr>
            <a:normAutofit fontScale="92500" lnSpcReduction="20000"/>
          </a:bodyPr>
          <a:lstStyle/>
          <a:p>
            <a:pPr marL="0" indent="0" algn="just">
              <a:buNone/>
            </a:pPr>
            <a:r>
              <a:rPr lang="en-US" sz="2200" b="1" dirty="0">
                <a:latin typeface="Times New Roman" panose="02020603050405020304" pitchFamily="18" charset="0"/>
                <a:cs typeface="Times New Roman" panose="02020603050405020304" pitchFamily="18" charset="0"/>
              </a:rPr>
              <a:t>(A) </a:t>
            </a:r>
            <a:r>
              <a:rPr lang="en-US" sz="2200" dirty="0">
                <a:latin typeface="Times New Roman" panose="02020603050405020304" pitchFamily="18" charset="0"/>
                <a:cs typeface="Times New Roman" panose="02020603050405020304" pitchFamily="18" charset="0"/>
              </a:rPr>
              <a:t>  </a:t>
            </a:r>
            <a:r>
              <a:rPr lang="en-US" sz="2200" b="1" u="sng" dirty="0">
                <a:latin typeface="Times New Roman" panose="02020603050405020304" pitchFamily="18" charset="0"/>
                <a:cs typeface="Times New Roman" panose="02020603050405020304" pitchFamily="18" charset="0"/>
              </a:rPr>
              <a:t>DATA SOURCE</a:t>
            </a:r>
            <a:r>
              <a:rPr lang="en-US" sz="2200" b="1" dirty="0">
                <a:latin typeface="Times New Roman" panose="02020603050405020304" pitchFamily="18" charset="0"/>
                <a:cs typeface="Times New Roman" panose="02020603050405020304" pitchFamily="18" charset="0"/>
              </a:rPr>
              <a:t>       </a:t>
            </a:r>
            <a:r>
              <a:rPr lang="en-US" sz="2200" dirty="0">
                <a:latin typeface="Times New Roman" panose="02020603050405020304" pitchFamily="18" charset="0"/>
                <a:cs typeface="Times New Roman" panose="02020603050405020304" pitchFamily="18" charset="0"/>
              </a:rPr>
              <a:t>   </a:t>
            </a:r>
            <a:endParaRPr lang="en-US" sz="2200" b="0" dirty="0">
              <a:effectLst/>
              <a:latin typeface="Times New Roman" panose="02020603050405020304" pitchFamily="18" charset="0"/>
              <a:cs typeface="Times New Roman" panose="02020603050405020304" pitchFamily="18" charset="0"/>
            </a:endParaRPr>
          </a:p>
          <a:p>
            <a:pPr algn="just"/>
            <a:r>
              <a:rPr lang="en-US" sz="2200" dirty="0">
                <a:latin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https://www.kaggle.com/wendykan/lending-club-loan-data</a:t>
            </a:r>
            <a:endParaRPr lang="en-US" sz="2200" dirty="0">
              <a:latin typeface="Times New Roman" panose="02020603050405020304" pitchFamily="18" charset="0"/>
              <a:cs typeface="Times New Roman" panose="02020603050405020304" pitchFamily="18" charset="0"/>
            </a:endParaRPr>
          </a:p>
          <a:p>
            <a:pPr marL="0" indent="0" algn="just">
              <a:buNone/>
            </a:pPr>
            <a:r>
              <a:rPr lang="en-US" sz="2200" dirty="0">
                <a:latin typeface="Times New Roman" panose="02020603050405020304" pitchFamily="18" charset="0"/>
                <a:cs typeface="Times New Roman" panose="02020603050405020304" pitchFamily="18" charset="0"/>
              </a:rPr>
              <a:t> </a:t>
            </a:r>
          </a:p>
          <a:p>
            <a:pPr marL="0" indent="0" algn="just">
              <a:buNone/>
            </a:pPr>
            <a:r>
              <a:rPr lang="en-US" sz="2200" b="1" dirty="0">
                <a:latin typeface="Times New Roman" panose="02020603050405020304" pitchFamily="18" charset="0"/>
                <a:cs typeface="Times New Roman" panose="02020603050405020304" pitchFamily="18" charset="0"/>
              </a:rPr>
              <a:t>(B) </a:t>
            </a:r>
            <a:r>
              <a:rPr lang="en-US" sz="2200" b="1" u="sng" dirty="0">
                <a:latin typeface="Times New Roman" panose="02020603050405020304" pitchFamily="18" charset="0"/>
                <a:cs typeface="Times New Roman" panose="02020603050405020304" pitchFamily="18" charset="0"/>
              </a:rPr>
              <a:t>SPECIFICATION OF DATA SET</a:t>
            </a:r>
            <a:endParaRPr lang="en-US" sz="2200" u="sng" dirty="0">
              <a:latin typeface="Times New Roman" panose="02020603050405020304" pitchFamily="18" charset="0"/>
              <a:cs typeface="Times New Roman" panose="02020603050405020304" pitchFamily="18" charset="0"/>
            </a:endParaRPr>
          </a:p>
          <a:p>
            <a:pPr algn="just"/>
            <a:r>
              <a:rPr lang="en-US" sz="1900" dirty="0">
                <a:latin typeface="Times New Roman" panose="02020603050405020304" pitchFamily="18" charset="0"/>
                <a:cs typeface="Times New Roman" panose="02020603050405020304" pitchFamily="18" charset="0"/>
              </a:rPr>
              <a:t>We have 74 columns of data out of which 20 are Categorical   Variables and 54 are Numeric Variables </a:t>
            </a:r>
            <a:endParaRPr lang="en-US" sz="1900" b="0" dirty="0">
              <a:effectLst/>
              <a:latin typeface="Times New Roman" panose="02020603050405020304" pitchFamily="18" charset="0"/>
              <a:cs typeface="Times New Roman" panose="02020603050405020304" pitchFamily="18" charset="0"/>
            </a:endParaRPr>
          </a:p>
          <a:p>
            <a:pPr algn="just"/>
            <a:r>
              <a:rPr lang="en-US" sz="1900" dirty="0">
                <a:latin typeface="Times New Roman" panose="02020603050405020304" pitchFamily="18" charset="0"/>
                <a:cs typeface="Times New Roman" panose="02020603050405020304" pitchFamily="18" charset="0"/>
              </a:rPr>
              <a:t>38 of 74 columns allow NULL values </a:t>
            </a:r>
            <a:endParaRPr lang="en-US" sz="1900" b="0" dirty="0">
              <a:effectLst/>
              <a:latin typeface="Times New Roman" panose="02020603050405020304" pitchFamily="18" charset="0"/>
              <a:cs typeface="Times New Roman" panose="02020603050405020304" pitchFamily="18" charset="0"/>
            </a:endParaRPr>
          </a:p>
          <a:p>
            <a:pPr algn="just"/>
            <a:r>
              <a:rPr lang="en-US" sz="1900" dirty="0">
                <a:latin typeface="Times New Roman" panose="02020603050405020304" pitchFamily="18" charset="0"/>
                <a:cs typeface="Times New Roman" panose="02020603050405020304" pitchFamily="18" charset="0"/>
              </a:rPr>
              <a:t>These files contain the latest payment information and all the necessary and appropriate loan data for all the loans issued through 2001-2015 which also includes current loan status (Current, Fully Paid, Late, etc.) </a:t>
            </a:r>
          </a:p>
          <a:p>
            <a:pPr algn="just"/>
            <a:r>
              <a:rPr lang="en-US" sz="1900" dirty="0">
                <a:latin typeface="Times New Roman" panose="02020603050405020304" pitchFamily="18" charset="0"/>
                <a:cs typeface="Times New Roman" panose="02020603050405020304" pitchFamily="18" charset="0"/>
              </a:rPr>
              <a:t>The file containing loan data through the "present" contains complete loan data for all loans which are issued through the previous completed calendar quarter</a:t>
            </a:r>
          </a:p>
          <a:p>
            <a:pPr algn="just"/>
            <a:r>
              <a:rPr lang="en-US" sz="1900" dirty="0">
                <a:latin typeface="Times New Roman" panose="02020603050405020304" pitchFamily="18" charset="0"/>
                <a:cs typeface="Times New Roman" panose="02020603050405020304" pitchFamily="18" charset="0"/>
              </a:rPr>
              <a:t>There are certain additional features that include credit scores, address including zip codes and state, number of finance inquiries and various other collections</a:t>
            </a:r>
          </a:p>
          <a:p>
            <a:pPr algn="just"/>
            <a:r>
              <a:rPr lang="en-US" sz="1900" dirty="0">
                <a:latin typeface="Times New Roman" panose="02020603050405020304" pitchFamily="18" charset="0"/>
                <a:cs typeface="Times New Roman" panose="02020603050405020304" pitchFamily="18" charset="0"/>
              </a:rPr>
              <a:t>The file is a matrix that includes a total of 75 variables and about 890 thousand observations. Also, a data dictionary is placed in a different file</a:t>
            </a:r>
            <a:endParaRPr lang="en-US" sz="1900" b="0" dirty="0">
              <a:effectLst/>
              <a:latin typeface="Times New Roman" panose="02020603050405020304" pitchFamily="18" charset="0"/>
              <a:cs typeface="Times New Roman" panose="02020603050405020304" pitchFamily="18" charset="0"/>
            </a:endParaRPr>
          </a:p>
          <a:p>
            <a:pPr marL="0" indent="0">
              <a:buNone/>
            </a:pPr>
            <a:br>
              <a:rPr lang="en-US" sz="800" dirty="0"/>
            </a:br>
            <a:endParaRPr lang="en-US" sz="800" dirty="0"/>
          </a:p>
        </p:txBody>
      </p:sp>
    </p:spTree>
    <p:extLst>
      <p:ext uri="{BB962C8B-B14F-4D97-AF65-F5344CB8AC3E}">
        <p14:creationId xmlns:p14="http://schemas.microsoft.com/office/powerpoint/2010/main" val="1716515906"/>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5" name="Rectangle 144">
            <a:extLst>
              <a:ext uri="{FF2B5EF4-FFF2-40B4-BE49-F238E27FC236}">
                <a16:creationId xmlns:a16="http://schemas.microsoft.com/office/drawing/2014/main" id="{7316481C-0A49-4796-812B-0D64F063B7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955A4EB8-C130-49BE-911F-7D710F24AFB5}"/>
              </a:ext>
            </a:extLst>
          </p:cNvPr>
          <p:cNvSpPr txBox="1"/>
          <p:nvPr/>
        </p:nvSpPr>
        <p:spPr>
          <a:xfrm>
            <a:off x="1116498" y="655128"/>
            <a:ext cx="4613919" cy="1499616"/>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3600" b="1" i="1" u="sng" dirty="0">
                <a:ea typeface="+mj-ea"/>
                <a:cs typeface="Times New Roman" panose="02020603050405020304" pitchFamily="18" charset="0"/>
              </a:rPr>
              <a:t>DATA ANALYSIS</a:t>
            </a:r>
          </a:p>
        </p:txBody>
      </p:sp>
      <p:sp>
        <p:nvSpPr>
          <p:cNvPr id="147" name="Rectangle 146">
            <a:extLst>
              <a:ext uri="{FF2B5EF4-FFF2-40B4-BE49-F238E27FC236}">
                <a16:creationId xmlns:a16="http://schemas.microsoft.com/office/drawing/2014/main" id="{A5271697-90F1-4A23-8EF2-0179F2EAFA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606972" cy="323398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9" name="Group 148">
            <a:extLst>
              <a:ext uri="{FF2B5EF4-FFF2-40B4-BE49-F238E27FC236}">
                <a16:creationId xmlns:a16="http://schemas.microsoft.com/office/drawing/2014/main" id="{1F49CE81-B2F4-47B2-9D4A-886DCE0A840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88720" y="73152"/>
            <a:ext cx="1178966" cy="232963"/>
            <a:chOff x="7763256" y="73152"/>
            <a:chExt cx="1178966" cy="232963"/>
          </a:xfrm>
        </p:grpSpPr>
        <p:sp>
          <p:nvSpPr>
            <p:cNvPr id="150" name="Rectangle 64">
              <a:extLst>
                <a:ext uri="{FF2B5EF4-FFF2-40B4-BE49-F238E27FC236}">
                  <a16:creationId xmlns:a16="http://schemas.microsoft.com/office/drawing/2014/main" id="{4BE32177-3EAD-42DA-997C-8DAE1BFEE5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6307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34" name="Rectangle 66">
              <a:extLst>
                <a:ext uri="{FF2B5EF4-FFF2-40B4-BE49-F238E27FC236}">
                  <a16:creationId xmlns:a16="http://schemas.microsoft.com/office/drawing/2014/main" id="{A0DEE160-9825-4DB5-8188-911AC13EA7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6307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Rectangle 64">
              <a:extLst>
                <a:ext uri="{FF2B5EF4-FFF2-40B4-BE49-F238E27FC236}">
                  <a16:creationId xmlns:a16="http://schemas.microsoft.com/office/drawing/2014/main" id="{9C5FEDB5-0AEE-40E4-9CA6-6718B956D9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38122"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Rectangle 66">
              <a:extLst>
                <a:ext uri="{FF2B5EF4-FFF2-40B4-BE49-F238E27FC236}">
                  <a16:creationId xmlns:a16="http://schemas.microsoft.com/office/drawing/2014/main" id="{1A11DF2D-1D4B-45DA-906B-2A1F84C996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38122"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Rectangle 64">
              <a:extLst>
                <a:ext uri="{FF2B5EF4-FFF2-40B4-BE49-F238E27FC236}">
                  <a16:creationId xmlns:a16="http://schemas.microsoft.com/office/drawing/2014/main" id="{B6A5BAC0-9806-4124-A584-7F924A6589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1316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Rectangle 66">
              <a:extLst>
                <a:ext uri="{FF2B5EF4-FFF2-40B4-BE49-F238E27FC236}">
                  <a16:creationId xmlns:a16="http://schemas.microsoft.com/office/drawing/2014/main" id="{A8F6BFA3-38BE-4F0A-94D9-EF0E6EA01A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1316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Rectangle 64">
              <a:extLst>
                <a:ext uri="{FF2B5EF4-FFF2-40B4-BE49-F238E27FC236}">
                  <a16:creationId xmlns:a16="http://schemas.microsoft.com/office/drawing/2014/main" id="{BE6BCF21-959F-419E-BCA4-B20AF92EF4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88211"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Rectangle 66">
              <a:extLst>
                <a:ext uri="{FF2B5EF4-FFF2-40B4-BE49-F238E27FC236}">
                  <a16:creationId xmlns:a16="http://schemas.microsoft.com/office/drawing/2014/main" id="{54B6E037-E222-42EB-9AEB-C45EF2090A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88211"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Rectangle 64">
              <a:extLst>
                <a:ext uri="{FF2B5EF4-FFF2-40B4-BE49-F238E27FC236}">
                  <a16:creationId xmlns:a16="http://schemas.microsoft.com/office/drawing/2014/main" id="{A0494426-372E-42B8-87E1-170F1B5969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3256"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Rectangle 66">
              <a:extLst>
                <a:ext uri="{FF2B5EF4-FFF2-40B4-BE49-F238E27FC236}">
                  <a16:creationId xmlns:a16="http://schemas.microsoft.com/office/drawing/2014/main" id="{14DB5AB5-5D73-4375-8CF4-DF4B7A5D7F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3256"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Rectangle 64">
              <a:extLst>
                <a:ext uri="{FF2B5EF4-FFF2-40B4-BE49-F238E27FC236}">
                  <a16:creationId xmlns:a16="http://schemas.microsoft.com/office/drawing/2014/main" id="{009B2A6E-6D36-4A9A-AFAA-CF4D859147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87854"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Rectangle 66">
              <a:extLst>
                <a:ext uri="{FF2B5EF4-FFF2-40B4-BE49-F238E27FC236}">
                  <a16:creationId xmlns:a16="http://schemas.microsoft.com/office/drawing/2014/main" id="{85DC0718-B29F-47A6-931F-F0EF9FA995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87854"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Rectangle 64">
              <a:extLst>
                <a:ext uri="{FF2B5EF4-FFF2-40B4-BE49-F238E27FC236}">
                  <a16:creationId xmlns:a16="http://schemas.microsoft.com/office/drawing/2014/main" id="{AAED958D-AFCC-4BEF-818A-EFF7E41D17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62899"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Rectangle 66">
              <a:extLst>
                <a:ext uri="{FF2B5EF4-FFF2-40B4-BE49-F238E27FC236}">
                  <a16:creationId xmlns:a16="http://schemas.microsoft.com/office/drawing/2014/main" id="{C216DD5A-D1AE-429E-937E-456A50345E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62899"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Rectangle 64">
              <a:extLst>
                <a:ext uri="{FF2B5EF4-FFF2-40B4-BE49-F238E27FC236}">
                  <a16:creationId xmlns:a16="http://schemas.microsoft.com/office/drawing/2014/main" id="{A845B253-9DEE-45AC-AADA-FAA6812C39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37944"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Rectangle 66">
              <a:extLst>
                <a:ext uri="{FF2B5EF4-FFF2-40B4-BE49-F238E27FC236}">
                  <a16:creationId xmlns:a16="http://schemas.microsoft.com/office/drawing/2014/main" id="{CE7B6CBF-757B-4B55-84CB-062B712D38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37944"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Rectangle 64">
              <a:extLst>
                <a:ext uri="{FF2B5EF4-FFF2-40B4-BE49-F238E27FC236}">
                  <a16:creationId xmlns:a16="http://schemas.microsoft.com/office/drawing/2014/main" id="{2CC28C7A-EF33-43D3-90CD-DCAC92546A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512988"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Rectangle 66">
              <a:extLst>
                <a:ext uri="{FF2B5EF4-FFF2-40B4-BE49-F238E27FC236}">
                  <a16:creationId xmlns:a16="http://schemas.microsoft.com/office/drawing/2014/main" id="{BC0C9DCF-F15B-4B7A-A16B-37B4335E6B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512988"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Rectangle 64">
              <a:extLst>
                <a:ext uri="{FF2B5EF4-FFF2-40B4-BE49-F238E27FC236}">
                  <a16:creationId xmlns:a16="http://schemas.microsoft.com/office/drawing/2014/main" id="{94991FD1-406A-4958-87D4-8DFA9FEA4C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8033"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Rectangle 66">
              <a:extLst>
                <a:ext uri="{FF2B5EF4-FFF2-40B4-BE49-F238E27FC236}">
                  <a16:creationId xmlns:a16="http://schemas.microsoft.com/office/drawing/2014/main" id="{5CD32F69-27AD-4088-877C-E2A40F8B07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8033"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9218" name="Picture 2">
            <a:extLst>
              <a:ext uri="{FF2B5EF4-FFF2-40B4-BE49-F238E27FC236}">
                <a16:creationId xmlns:a16="http://schemas.microsoft.com/office/drawing/2014/main" id="{6B6D2591-4112-48A2-BFFB-5F38969361C4}"/>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331655" y="618587"/>
            <a:ext cx="6735124" cy="2054275"/>
          </a:xfrm>
          <a:prstGeom prst="rect">
            <a:avLst/>
          </a:prstGeom>
          <a:noFill/>
          <a:extLst>
            <a:ext uri="{909E8E84-426E-40DD-AFC4-6F175D3DCCD1}">
              <a14:hiddenFill xmlns:a14="http://schemas.microsoft.com/office/drawing/2010/main">
                <a:solidFill>
                  <a:srgbClr val="FFFFFF"/>
                </a:solidFill>
              </a14:hiddenFill>
            </a:ext>
          </a:extLst>
        </p:spPr>
      </p:pic>
      <p:sp>
        <p:nvSpPr>
          <p:cNvPr id="171" name="Rectangle 170">
            <a:extLst>
              <a:ext uri="{FF2B5EF4-FFF2-40B4-BE49-F238E27FC236}">
                <a16:creationId xmlns:a16="http://schemas.microsoft.com/office/drawing/2014/main" id="{D9F5512A-48E1-4C07-B75E-3CCC517B68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233984"/>
            <a:ext cx="606972" cy="36240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220" name="Picture 4">
            <a:extLst>
              <a:ext uri="{FF2B5EF4-FFF2-40B4-BE49-F238E27FC236}">
                <a16:creationId xmlns:a16="http://schemas.microsoft.com/office/drawing/2014/main" id="{C5C208DB-9B96-4A6D-BE13-FEE120A3D515}"/>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49204" y="3429000"/>
            <a:ext cx="5586942" cy="2997427"/>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a:extLst>
              <a:ext uri="{FF2B5EF4-FFF2-40B4-BE49-F238E27FC236}">
                <a16:creationId xmlns:a16="http://schemas.microsoft.com/office/drawing/2014/main" id="{E052845E-21D6-4484-BAD4-9E30115B9840}"/>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479838" y="3615398"/>
            <a:ext cx="5586942" cy="25526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3408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8" name="Rectangle 77">
            <a:extLst>
              <a:ext uri="{FF2B5EF4-FFF2-40B4-BE49-F238E27FC236}">
                <a16:creationId xmlns:a16="http://schemas.microsoft.com/office/drawing/2014/main" id="{7316481C-0A49-4796-812B-0D64F063B7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C5C56137-D21B-416D-A9C0-49BCC70BEBD1}"/>
              </a:ext>
            </a:extLst>
          </p:cNvPr>
          <p:cNvSpPr txBox="1"/>
          <p:nvPr/>
        </p:nvSpPr>
        <p:spPr>
          <a:xfrm>
            <a:off x="807516" y="867185"/>
            <a:ext cx="4613919" cy="1499616"/>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000" b="1" i="1" u="sng" dirty="0">
                <a:ea typeface="+mj-ea"/>
                <a:cs typeface="+mj-cs"/>
              </a:rPr>
              <a:t>Understanding the Data</a:t>
            </a:r>
          </a:p>
        </p:txBody>
      </p:sp>
      <p:sp>
        <p:nvSpPr>
          <p:cNvPr id="80" name="Rectangle 79">
            <a:extLst>
              <a:ext uri="{FF2B5EF4-FFF2-40B4-BE49-F238E27FC236}">
                <a16:creationId xmlns:a16="http://schemas.microsoft.com/office/drawing/2014/main" id="{A5271697-90F1-4A23-8EF2-0179F2EAFA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606972" cy="323398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2" name="Group 81">
            <a:extLst>
              <a:ext uri="{FF2B5EF4-FFF2-40B4-BE49-F238E27FC236}">
                <a16:creationId xmlns:a16="http://schemas.microsoft.com/office/drawing/2014/main" id="{1F49CE81-B2F4-47B2-9D4A-886DCE0A840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88720" y="73152"/>
            <a:ext cx="1178966" cy="232963"/>
            <a:chOff x="7763256" y="73152"/>
            <a:chExt cx="1178966" cy="232963"/>
          </a:xfrm>
        </p:grpSpPr>
        <p:sp>
          <p:nvSpPr>
            <p:cNvPr id="83" name="Rectangle 64">
              <a:extLst>
                <a:ext uri="{FF2B5EF4-FFF2-40B4-BE49-F238E27FC236}">
                  <a16:creationId xmlns:a16="http://schemas.microsoft.com/office/drawing/2014/main" id="{4BE32177-3EAD-42DA-997C-8DAE1BFEE5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6307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66">
              <a:extLst>
                <a:ext uri="{FF2B5EF4-FFF2-40B4-BE49-F238E27FC236}">
                  <a16:creationId xmlns:a16="http://schemas.microsoft.com/office/drawing/2014/main" id="{A0DEE160-9825-4DB5-8188-911AC13EA7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6307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64">
              <a:extLst>
                <a:ext uri="{FF2B5EF4-FFF2-40B4-BE49-F238E27FC236}">
                  <a16:creationId xmlns:a16="http://schemas.microsoft.com/office/drawing/2014/main" id="{9C5FEDB5-0AEE-40E4-9CA6-6718B956D9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38122"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66">
              <a:extLst>
                <a:ext uri="{FF2B5EF4-FFF2-40B4-BE49-F238E27FC236}">
                  <a16:creationId xmlns:a16="http://schemas.microsoft.com/office/drawing/2014/main" id="{1A11DF2D-1D4B-45DA-906B-2A1F84C996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38122"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64">
              <a:extLst>
                <a:ext uri="{FF2B5EF4-FFF2-40B4-BE49-F238E27FC236}">
                  <a16:creationId xmlns:a16="http://schemas.microsoft.com/office/drawing/2014/main" id="{B6A5BAC0-9806-4124-A584-7F924A6589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1316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66">
              <a:extLst>
                <a:ext uri="{FF2B5EF4-FFF2-40B4-BE49-F238E27FC236}">
                  <a16:creationId xmlns:a16="http://schemas.microsoft.com/office/drawing/2014/main" id="{A8F6BFA3-38BE-4F0A-94D9-EF0E6EA01A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1316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64">
              <a:extLst>
                <a:ext uri="{FF2B5EF4-FFF2-40B4-BE49-F238E27FC236}">
                  <a16:creationId xmlns:a16="http://schemas.microsoft.com/office/drawing/2014/main" id="{BE6BCF21-959F-419E-BCA4-B20AF92EF4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88211"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66">
              <a:extLst>
                <a:ext uri="{FF2B5EF4-FFF2-40B4-BE49-F238E27FC236}">
                  <a16:creationId xmlns:a16="http://schemas.microsoft.com/office/drawing/2014/main" id="{54B6E037-E222-42EB-9AEB-C45EF2090A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88211"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ectangle 64">
              <a:extLst>
                <a:ext uri="{FF2B5EF4-FFF2-40B4-BE49-F238E27FC236}">
                  <a16:creationId xmlns:a16="http://schemas.microsoft.com/office/drawing/2014/main" id="{A0494426-372E-42B8-87E1-170F1B5969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3256"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66">
              <a:extLst>
                <a:ext uri="{FF2B5EF4-FFF2-40B4-BE49-F238E27FC236}">
                  <a16:creationId xmlns:a16="http://schemas.microsoft.com/office/drawing/2014/main" id="{14DB5AB5-5D73-4375-8CF4-DF4B7A5D7F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3256"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64">
              <a:extLst>
                <a:ext uri="{FF2B5EF4-FFF2-40B4-BE49-F238E27FC236}">
                  <a16:creationId xmlns:a16="http://schemas.microsoft.com/office/drawing/2014/main" id="{009B2A6E-6D36-4A9A-AFAA-CF4D859147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87854"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ectangle 66">
              <a:extLst>
                <a:ext uri="{FF2B5EF4-FFF2-40B4-BE49-F238E27FC236}">
                  <a16:creationId xmlns:a16="http://schemas.microsoft.com/office/drawing/2014/main" id="{85DC0718-B29F-47A6-931F-F0EF9FA995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87854"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64">
              <a:extLst>
                <a:ext uri="{FF2B5EF4-FFF2-40B4-BE49-F238E27FC236}">
                  <a16:creationId xmlns:a16="http://schemas.microsoft.com/office/drawing/2014/main" id="{AAED958D-AFCC-4BEF-818A-EFF7E41D17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62899"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66">
              <a:extLst>
                <a:ext uri="{FF2B5EF4-FFF2-40B4-BE49-F238E27FC236}">
                  <a16:creationId xmlns:a16="http://schemas.microsoft.com/office/drawing/2014/main" id="{C216DD5A-D1AE-429E-937E-456A50345E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62899"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64">
              <a:extLst>
                <a:ext uri="{FF2B5EF4-FFF2-40B4-BE49-F238E27FC236}">
                  <a16:creationId xmlns:a16="http://schemas.microsoft.com/office/drawing/2014/main" id="{A845B253-9DEE-45AC-AADA-FAA6812C39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37944"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66">
              <a:extLst>
                <a:ext uri="{FF2B5EF4-FFF2-40B4-BE49-F238E27FC236}">
                  <a16:creationId xmlns:a16="http://schemas.microsoft.com/office/drawing/2014/main" id="{CE7B6CBF-757B-4B55-84CB-062B712D38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37944"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ectangle 64">
              <a:extLst>
                <a:ext uri="{FF2B5EF4-FFF2-40B4-BE49-F238E27FC236}">
                  <a16:creationId xmlns:a16="http://schemas.microsoft.com/office/drawing/2014/main" id="{2CC28C7A-EF33-43D3-90CD-DCAC92546A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512988"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ectangle 66">
              <a:extLst>
                <a:ext uri="{FF2B5EF4-FFF2-40B4-BE49-F238E27FC236}">
                  <a16:creationId xmlns:a16="http://schemas.microsoft.com/office/drawing/2014/main" id="{BC0C9DCF-F15B-4B7A-A16B-37B4335E6B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512988"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ectangle 64">
              <a:extLst>
                <a:ext uri="{FF2B5EF4-FFF2-40B4-BE49-F238E27FC236}">
                  <a16:creationId xmlns:a16="http://schemas.microsoft.com/office/drawing/2014/main" id="{94991FD1-406A-4958-87D4-8DFA9FEA4C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8033"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66">
              <a:extLst>
                <a:ext uri="{FF2B5EF4-FFF2-40B4-BE49-F238E27FC236}">
                  <a16:creationId xmlns:a16="http://schemas.microsoft.com/office/drawing/2014/main" id="{5CD32F69-27AD-4088-877C-E2A40F8B07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8033"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42" name="Picture 2">
            <a:extLst>
              <a:ext uri="{FF2B5EF4-FFF2-40B4-BE49-F238E27FC236}">
                <a16:creationId xmlns:a16="http://schemas.microsoft.com/office/drawing/2014/main" id="{7EE67EEF-A2B3-43A1-B042-19E6D1FE91BD}"/>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621981" y="632553"/>
            <a:ext cx="6444798" cy="2481707"/>
          </a:xfrm>
          <a:prstGeom prst="rect">
            <a:avLst/>
          </a:prstGeom>
          <a:noFill/>
          <a:extLst>
            <a:ext uri="{909E8E84-426E-40DD-AFC4-6F175D3DCCD1}">
              <a14:hiddenFill xmlns:a14="http://schemas.microsoft.com/office/drawing/2010/main">
                <a:solidFill>
                  <a:srgbClr val="FFFFFF"/>
                </a:solidFill>
              </a14:hiddenFill>
            </a:ext>
          </a:extLst>
        </p:spPr>
      </p:pic>
      <p:sp>
        <p:nvSpPr>
          <p:cNvPr id="104" name="Rectangle 103">
            <a:extLst>
              <a:ext uri="{FF2B5EF4-FFF2-40B4-BE49-F238E27FC236}">
                <a16:creationId xmlns:a16="http://schemas.microsoft.com/office/drawing/2014/main" id="{D9F5512A-48E1-4C07-B75E-3CCC517B68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233984"/>
            <a:ext cx="606972" cy="36240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46" name="Picture 6">
            <a:extLst>
              <a:ext uri="{FF2B5EF4-FFF2-40B4-BE49-F238E27FC236}">
                <a16:creationId xmlns:a16="http://schemas.microsoft.com/office/drawing/2014/main" id="{FF6F702D-2DC7-4D6F-B6D8-36D171DAB3E6}"/>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49204" y="3429000"/>
            <a:ext cx="5586942" cy="2871721"/>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a:extLst>
              <a:ext uri="{FF2B5EF4-FFF2-40B4-BE49-F238E27FC236}">
                <a16:creationId xmlns:a16="http://schemas.microsoft.com/office/drawing/2014/main" id="{ADBA5766-0EAE-4774-B9F4-4EC3070A20F8}"/>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479838" y="3429000"/>
            <a:ext cx="5586942" cy="27529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28401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272" name="Picture 8">
            <a:extLst>
              <a:ext uri="{FF2B5EF4-FFF2-40B4-BE49-F238E27FC236}">
                <a16:creationId xmlns:a16="http://schemas.microsoft.com/office/drawing/2014/main" id="{351720D5-E2CE-476A-B54F-BD77E4F9B81C}"/>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57202" y="695750"/>
            <a:ext cx="5426764" cy="2157138"/>
          </a:xfrm>
          <a:prstGeom prst="rect">
            <a:avLst/>
          </a:prstGeom>
          <a:noFill/>
          <a:extLst>
            <a:ext uri="{909E8E84-426E-40DD-AFC4-6F175D3DCCD1}">
              <a14:hiddenFill xmlns:a14="http://schemas.microsoft.com/office/drawing/2010/main">
                <a:solidFill>
                  <a:srgbClr val="FFFFFF"/>
                </a:solidFill>
              </a14:hiddenFill>
            </a:ext>
          </a:extLst>
        </p:spPr>
      </p:pic>
      <p:pic>
        <p:nvPicPr>
          <p:cNvPr id="11270" name="Picture 6">
            <a:extLst>
              <a:ext uri="{FF2B5EF4-FFF2-40B4-BE49-F238E27FC236}">
                <a16:creationId xmlns:a16="http://schemas.microsoft.com/office/drawing/2014/main" id="{7CA4243C-FD4B-4C6D-A9AE-8685632A6229}"/>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57201" y="4068476"/>
            <a:ext cx="5426764" cy="1885800"/>
          </a:xfrm>
          <a:prstGeom prst="rect">
            <a:avLst/>
          </a:prstGeom>
          <a:noFill/>
          <a:extLst>
            <a:ext uri="{909E8E84-426E-40DD-AFC4-6F175D3DCCD1}">
              <a14:hiddenFill xmlns:a14="http://schemas.microsoft.com/office/drawing/2010/main">
                <a:solidFill>
                  <a:srgbClr val="FFFFFF"/>
                </a:solidFill>
              </a14:hiddenFill>
            </a:ext>
          </a:extLst>
        </p:spPr>
      </p:pic>
      <p:sp>
        <p:nvSpPr>
          <p:cNvPr id="79" name="Rectangle 78">
            <a:extLst>
              <a:ext uri="{FF2B5EF4-FFF2-40B4-BE49-F238E27FC236}">
                <a16:creationId xmlns:a16="http://schemas.microsoft.com/office/drawing/2014/main" id="{799448F2-0E5B-42DA-B2D1-11A14E947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50280" y="0"/>
            <a:ext cx="9144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a:extLst>
              <a:ext uri="{FF2B5EF4-FFF2-40B4-BE49-F238E27FC236}">
                <a16:creationId xmlns:a16="http://schemas.microsoft.com/office/drawing/2014/main" id="{4E8A7552-20E1-4F34-ADAB-C1DB6634D4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83280"/>
            <a:ext cx="6126480" cy="9144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274" name="Picture 10">
            <a:extLst>
              <a:ext uri="{FF2B5EF4-FFF2-40B4-BE49-F238E27FC236}">
                <a16:creationId xmlns:a16="http://schemas.microsoft.com/office/drawing/2014/main" id="{13C507B1-B945-4480-BCA6-4F274D06D473}"/>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308034" y="1152072"/>
            <a:ext cx="5426764" cy="529093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1443D6BF-B888-4FB1-86F2-7BF05ADEB73B}"/>
              </a:ext>
            </a:extLst>
          </p:cNvPr>
          <p:cNvSpPr txBox="1"/>
          <p:nvPr/>
        </p:nvSpPr>
        <p:spPr>
          <a:xfrm>
            <a:off x="6872373" y="695750"/>
            <a:ext cx="2715064" cy="400110"/>
          </a:xfrm>
          <a:prstGeom prst="rect">
            <a:avLst/>
          </a:prstGeom>
          <a:noFill/>
        </p:spPr>
        <p:txBody>
          <a:bodyPr wrap="square" rtlCol="0">
            <a:spAutoFit/>
          </a:bodyPr>
          <a:lstStyle/>
          <a:p>
            <a:r>
              <a:rPr lang="en-US" sz="2000" b="1" dirty="0"/>
              <a:t>Correlation Analysis</a:t>
            </a:r>
          </a:p>
        </p:txBody>
      </p:sp>
    </p:spTree>
    <p:extLst>
      <p:ext uri="{BB962C8B-B14F-4D97-AF65-F5344CB8AC3E}">
        <p14:creationId xmlns:p14="http://schemas.microsoft.com/office/powerpoint/2010/main" val="418940310"/>
      </p:ext>
    </p:extLst>
  </p:cSld>
  <p:clrMapOvr>
    <a:masterClrMapping/>
  </p:clrMapOvr>
</p:sld>
</file>

<file path=ppt/theme/theme1.xml><?xml version="1.0" encoding="utf-8"?>
<a:theme xmlns:a="http://schemas.openxmlformats.org/drawingml/2006/main" name="Office Theme">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141</TotalTime>
  <Words>3166</Words>
  <Application>Microsoft Office PowerPoint</Application>
  <PresentationFormat>Widescreen</PresentationFormat>
  <Paragraphs>262</Paragraphs>
  <Slides>42</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42</vt:i4>
      </vt:variant>
    </vt:vector>
  </HeadingPairs>
  <TitlesOfParts>
    <vt:vector size="49" baseType="lpstr">
      <vt:lpstr>Arial</vt:lpstr>
      <vt:lpstr>Calibri</vt:lpstr>
      <vt:lpstr>Calibri Light</vt:lpstr>
      <vt:lpstr>Times New Roman</vt:lpstr>
      <vt:lpstr>Tw Cen MT</vt:lpstr>
      <vt:lpstr>Wingdings</vt:lpstr>
      <vt:lpstr>Office Theme</vt:lpstr>
      <vt:lpstr>PowerPoint Presentation</vt:lpstr>
      <vt:lpstr>INTRODUCTION</vt:lpstr>
      <vt:lpstr>OVERVIEW</vt:lpstr>
      <vt:lpstr>OBJECTIVES</vt:lpstr>
      <vt:lpstr>MOTIVATION</vt:lpstr>
      <vt:lpstr>DATASET OVERVIEW</vt:lpstr>
      <vt:lpstr>PowerPoint Presentation</vt:lpstr>
      <vt:lpstr>PowerPoint Presentation</vt:lpstr>
      <vt:lpstr>PowerPoint Presentation</vt:lpstr>
      <vt:lpstr>PowerPoint Presentation</vt:lpstr>
      <vt:lpstr>PowerPoint Presentation</vt:lpstr>
      <vt:lpstr>METHODOLOGY</vt:lpstr>
      <vt:lpstr>Cleansing and Pre-processing</vt:lpstr>
      <vt:lpstr> B)  Implementing Mice to fill missing values MICE – Multiple Imputation by Chained Equations </vt:lpstr>
      <vt:lpstr>C) Normalizing Data With Sklearn.ipynb</vt:lpstr>
      <vt:lpstr>Feature Selection</vt:lpstr>
      <vt:lpstr>A)  Implementing Lasso CV for feature Selection  </vt:lpstr>
      <vt:lpstr>B) Implementing     Feature Tools</vt:lpstr>
      <vt:lpstr>Models and Algorithms used</vt:lpstr>
      <vt:lpstr>Auto-Sklearn</vt:lpstr>
      <vt:lpstr>PowerPoint Presentation</vt:lpstr>
      <vt:lpstr>H2O AI ( Hyper Parameter Optimization)</vt:lpstr>
      <vt:lpstr>PowerPoint Presentation</vt:lpstr>
      <vt:lpstr>Linear Regression </vt:lpstr>
      <vt:lpstr>PowerPoint Presentation</vt:lpstr>
      <vt:lpstr>Neural Networks </vt:lpstr>
      <vt:lpstr>PowerPoint Presentation</vt:lpstr>
      <vt:lpstr>PowerPoint Presentation</vt:lpstr>
      <vt:lpstr>Random Forests</vt:lpstr>
      <vt:lpstr>PowerPoint Presentation</vt:lpstr>
      <vt:lpstr>Tpot</vt:lpstr>
      <vt:lpstr>PowerPoint Presentation</vt:lpstr>
      <vt:lpstr>CALCULATIONS</vt:lpstr>
      <vt:lpstr>Visualizations – Using Tableau</vt:lpstr>
      <vt:lpstr>PowerPoint Presentation</vt:lpstr>
      <vt:lpstr>PowerPoint Presentation</vt:lpstr>
      <vt:lpstr>PowerPoint Presentation</vt:lpstr>
      <vt:lpstr>PowerPoint Presentation</vt:lpstr>
      <vt:lpstr>PowerPoint Presentation</vt:lpstr>
      <vt:lpstr>CONCLUSION</vt:lpstr>
      <vt:lpstr>FUTURE WORK</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Priyanka Milind Malpekar</dc:creator>
  <cp:lastModifiedBy>jayshilj@gmail.com</cp:lastModifiedBy>
  <cp:revision>15</cp:revision>
  <dcterms:created xsi:type="dcterms:W3CDTF">2020-04-13T02:24:01Z</dcterms:created>
  <dcterms:modified xsi:type="dcterms:W3CDTF">2020-04-20T21:22:07Z</dcterms:modified>
</cp:coreProperties>
</file>